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Barlow" panose="00000500000000000000" pitchFamily="2" charset="0"/>
      <p:regular r:id="rId27"/>
      <p:bold r:id="rId28"/>
      <p:italic r:id="rId29"/>
      <p:boldItalic r:id="rId30"/>
    </p:embeddedFont>
    <p:embeddedFont>
      <p:font typeface="Barlow Light" panose="00000400000000000000" pitchFamily="2" charset="0"/>
      <p:regular r:id="rId31"/>
      <p:bold r:id="rId32"/>
      <p:italic r:id="rId33"/>
      <p:boldItalic r:id="rId34"/>
    </p:embeddedFont>
    <p:embeddedFont>
      <p:font typeface="Oswald" panose="00000500000000000000" pitchFamily="2" charset="0"/>
      <p:regular r:id="rId35"/>
      <p:bold r:id="rId36"/>
    </p:embeddedFont>
    <p:embeddedFont>
      <p:font typeface="Source Code Pro" panose="020B0509030403020204"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an Parasuraman" userId="08fe4f15aa0e35a9" providerId="LiveId" clId="{A90348BF-C591-4227-A9E0-600627C0A23F}"/>
    <pc:docChg chg="modSld">
      <pc:chgData name="Charan Parasuraman" userId="08fe4f15aa0e35a9" providerId="LiveId" clId="{A90348BF-C591-4227-A9E0-600627C0A23F}" dt="2022-05-04T00:08:14.336" v="22" actId="20577"/>
      <pc:docMkLst>
        <pc:docMk/>
      </pc:docMkLst>
      <pc:sldChg chg="modSp mod">
        <pc:chgData name="Charan Parasuraman" userId="08fe4f15aa0e35a9" providerId="LiveId" clId="{A90348BF-C591-4227-A9E0-600627C0A23F}" dt="2022-05-04T00:08:14.336" v="22" actId="20577"/>
        <pc:sldMkLst>
          <pc:docMk/>
          <pc:sldMk cId="0" sldId="256"/>
        </pc:sldMkLst>
        <pc:spChg chg="mod">
          <ac:chgData name="Charan Parasuraman" userId="08fe4f15aa0e35a9" providerId="LiveId" clId="{A90348BF-C591-4227-A9E0-600627C0A23F}" dt="2022-05-04T00:08:14.336" v="22" actId="20577"/>
          <ac:spMkLst>
            <pc:docMk/>
            <pc:sldMk cId="0" sldId="256"/>
            <ac:spMk id="6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0d1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dd00561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f3dd0056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3cce7da4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3cce7da4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3cce7da4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23cce7da4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3cce7da4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23cce7da4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3cce7da4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3cce7da4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3cce7da42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23cce7da4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3cce7da4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23cce7da4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3cce7da42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3cce7da4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3d12bd94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3d12bd9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3d12bd94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3d12bd9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80d1f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3d12bd94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3d12bd94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3d12bd94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23d12bd94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3d12bd94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3d12bd94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3d12bd94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3d12bd94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23dc6ee5f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23dc6ee5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23bde0102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23bde010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23bde0102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23bde0102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80d1ff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80d1ff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c6f80d1ff_0_2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6f80d1ff_0_3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6f80d1f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6f80d1ff_0_5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Charan Parasuraman</a:t>
            </a:r>
            <a:endParaRPr dirty="0"/>
          </a:p>
          <a:p>
            <a:pPr marL="0" lvl="0" indent="0" algn="ctr" rtl="0">
              <a:spcBef>
                <a:spcPts val="0"/>
              </a:spcBef>
              <a:spcAft>
                <a:spcPts val="0"/>
              </a:spcAft>
              <a:buNone/>
            </a:pPr>
            <a:r>
              <a:rPr lang="en" sz="2400"/>
              <a:t>FIFA WebPage</a:t>
            </a:r>
            <a:endParaRPr sz="2400" dirty="0"/>
          </a:p>
        </p:txBody>
      </p:sp>
      <p:sp>
        <p:nvSpPr>
          <p:cNvPr id="63" name="Google Shape;63;p13"/>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Web Programming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0" name="Google Shape;140;p22"/>
          <p:cNvPicPr preferRelativeResize="0"/>
          <p:nvPr/>
        </p:nvPicPr>
        <p:blipFill>
          <a:blip r:embed="rId3">
            <a:alphaModFix/>
          </a:blip>
          <a:stretch>
            <a:fillRect/>
          </a:stretch>
        </p:blipFill>
        <p:spPr>
          <a:xfrm>
            <a:off x="191075" y="1889700"/>
            <a:ext cx="8839199" cy="1516500"/>
          </a:xfrm>
          <a:prstGeom prst="rect">
            <a:avLst/>
          </a:prstGeom>
          <a:noFill/>
          <a:ln>
            <a:noFill/>
          </a:ln>
        </p:spPr>
      </p:pic>
      <p:sp>
        <p:nvSpPr>
          <p:cNvPr id="141" name="Google Shape;141;p22"/>
          <p:cNvSpPr txBox="1"/>
          <p:nvPr/>
        </p:nvSpPr>
        <p:spPr>
          <a:xfrm>
            <a:off x="47500" y="3620900"/>
            <a:ext cx="9049500" cy="87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sz="2100">
                <a:solidFill>
                  <a:schemeClr val="dk2"/>
                </a:solidFill>
                <a:latin typeface="Source Code Pro"/>
                <a:ea typeface="Source Code Pro"/>
                <a:cs typeface="Source Code Pro"/>
                <a:sym typeface="Source Code Pro"/>
              </a:rPr>
              <a:t>Finally the contact section with a dummy signup button and a footer with the name and copyright section.</a:t>
            </a:r>
            <a:endParaRPr>
              <a:latin typeface="Source Code Pro"/>
              <a:ea typeface="Source Code Pro"/>
              <a:cs typeface="Source Code Pro"/>
              <a:sym typeface="Source Code Pro"/>
            </a:endParaRPr>
          </a:p>
        </p:txBody>
      </p:sp>
      <p:sp>
        <p:nvSpPr>
          <p:cNvPr id="142" name="Google Shape;142;p22"/>
          <p:cNvSpPr txBox="1">
            <a:spLocks noGrp="1"/>
          </p:cNvSpPr>
          <p:nvPr>
            <p:ph type="title"/>
          </p:nvPr>
        </p:nvSpPr>
        <p:spPr>
          <a:xfrm>
            <a:off x="-589750" y="61375"/>
            <a:ext cx="2808000"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Contact</a:t>
            </a:r>
            <a:endParaRPr>
              <a:solidFill>
                <a:schemeClr val="dk2"/>
              </a:solidFill>
            </a:endParaRPr>
          </a:p>
        </p:txBody>
      </p:sp>
      <p:sp>
        <p:nvSpPr>
          <p:cNvPr id="143" name="Google Shape;143;p22"/>
          <p:cNvSpPr txBox="1">
            <a:spLocks noGrp="1"/>
          </p:cNvSpPr>
          <p:nvPr>
            <p:ph type="body" idx="4294967295"/>
          </p:nvPr>
        </p:nvSpPr>
        <p:spPr>
          <a:xfrm>
            <a:off x="430800" y="583704"/>
            <a:ext cx="28080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Your Name</a:t>
            </a:r>
            <a:endParaRPr sz="1400" b="1"/>
          </a:p>
          <a:p>
            <a:pPr marL="0" lvl="0" indent="0" algn="l" rtl="0">
              <a:spcBef>
                <a:spcPts val="0"/>
              </a:spcBef>
              <a:spcAft>
                <a:spcPts val="0"/>
              </a:spcAft>
              <a:buNone/>
            </a:pPr>
            <a:r>
              <a:rPr lang="en" sz="1400"/>
              <a:t>no_reply@example.com</a:t>
            </a:r>
            <a:endParaRPr sz="1400"/>
          </a:p>
          <a:p>
            <a:pPr marL="0" lvl="0" indent="0" algn="l" rtl="0">
              <a:spcBef>
                <a:spcPts val="0"/>
              </a:spcBef>
              <a:spcAft>
                <a:spcPts val="0"/>
              </a:spcAft>
              <a:buNone/>
            </a:pPr>
            <a:r>
              <a:rPr lang="en" sz="1400"/>
              <a:t>www.example.com</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HTML CODE</a:t>
            </a:r>
            <a:endParaRPr/>
          </a:p>
        </p:txBody>
      </p:sp>
      <p:sp>
        <p:nvSpPr>
          <p:cNvPr id="149" name="Google Shape;149;p23"/>
          <p:cNvSpPr txBox="1">
            <a:spLocks noGrp="1"/>
          </p:cNvSpPr>
          <p:nvPr>
            <p:ph type="body" idx="1"/>
          </p:nvPr>
        </p:nvSpPr>
        <p:spPr>
          <a:xfrm>
            <a:off x="311700" y="1300500"/>
            <a:ext cx="8520600" cy="37707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250">
                <a:solidFill>
                  <a:srgbClr val="800000"/>
                </a:solidFill>
                <a:highlight>
                  <a:srgbClr val="FFFFFF"/>
                </a:highlight>
                <a:latin typeface="Courier New"/>
                <a:ea typeface="Courier New"/>
                <a:cs typeface="Courier New"/>
                <a:sym typeface="Courier New"/>
              </a:rPr>
              <a:t>&lt;!DOCTYPE</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html</a:t>
            </a:r>
            <a:r>
              <a:rPr lang="en" sz="1250">
                <a:solidFill>
                  <a:srgbClr val="800000"/>
                </a:solidFill>
                <a:highlight>
                  <a:srgbClr val="FFFFFF"/>
                </a:highlight>
                <a:latin typeface="Courier New"/>
                <a:ea typeface="Courier New"/>
                <a:cs typeface="Courier New"/>
                <a:sym typeface="Courier New"/>
              </a:rPr>
              <a:t>&gt;          </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800000"/>
                </a:solidFill>
                <a:highlight>
                  <a:srgbClr val="FFFFFF"/>
                </a:highlight>
                <a:latin typeface="Courier New"/>
                <a:ea typeface="Courier New"/>
                <a:cs typeface="Courier New"/>
                <a:sym typeface="Courier New"/>
              </a:rPr>
              <a:t>&lt;html</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lang</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"en"</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800000"/>
                </a:solidFill>
                <a:highlight>
                  <a:srgbClr val="FFFFFF"/>
                </a:highlight>
                <a:latin typeface="Courier New"/>
                <a:ea typeface="Courier New"/>
                <a:cs typeface="Courier New"/>
                <a:sym typeface="Courier New"/>
              </a:rPr>
              <a:t>&lt;head&gt;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&lt;meta</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charset</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"UTF-8"</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&lt;meta</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http-equiv</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"X-UA-Compatible"</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content</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"IE=edge"</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&lt;meta</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name</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"viewport"</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content</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"width=device-width, initial-scale=1.0"</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&lt;title&gt;</a:t>
            </a:r>
            <a:r>
              <a:rPr lang="en" sz="1250">
                <a:solidFill>
                  <a:srgbClr val="000000"/>
                </a:solidFill>
                <a:highlight>
                  <a:srgbClr val="FFFFFF"/>
                </a:highlight>
                <a:latin typeface="Courier New"/>
                <a:ea typeface="Courier New"/>
                <a:cs typeface="Courier New"/>
                <a:sym typeface="Courier New"/>
              </a:rPr>
              <a:t>FIFA 2022</a:t>
            </a:r>
            <a:r>
              <a:rPr lang="en" sz="1250">
                <a:solidFill>
                  <a:srgbClr val="800000"/>
                </a:solidFill>
                <a:highlight>
                  <a:srgbClr val="FFFFFF"/>
                </a:highlight>
                <a:latin typeface="Courier New"/>
                <a:ea typeface="Courier New"/>
                <a:cs typeface="Courier New"/>
                <a:sym typeface="Courier New"/>
              </a:rPr>
              <a:t>&lt;/title&gt;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&lt;link</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rel</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"stylesheet"</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href</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"style.css"</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&lt;link</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rel</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"stylesheet"</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href</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"https://cdnjs.cloudflare.com/ajax/libs/font-awesome/5.15.1/css/all.min.css"</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&lt;link</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href</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"https://fonts.googleapis.com/css2?family=Baloo+Da+2:wght@400;500;600;700;800&amp;family=Oswald:wght@200;300;400;500;600;700&amp;display=swap"</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rel</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"stylesheet"</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800000"/>
                </a:solidFill>
                <a:highlight>
                  <a:srgbClr val="FFFFFF"/>
                </a:highlight>
                <a:latin typeface="Courier New"/>
                <a:ea typeface="Courier New"/>
                <a:cs typeface="Courier New"/>
                <a:sym typeface="Courier New"/>
              </a:rPr>
              <a:t>&lt;/head&gt;</a:t>
            </a:r>
            <a:endParaRPr sz="1250">
              <a:solidFill>
                <a:srgbClr val="800000"/>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
        <p:nvSpPr>
          <p:cNvPr id="150" name="Google Shape;150;p23"/>
          <p:cNvSpPr txBox="1"/>
          <p:nvPr/>
        </p:nvSpPr>
        <p:spPr>
          <a:xfrm>
            <a:off x="4707600" y="2837775"/>
            <a:ext cx="40608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highlight>
                  <a:srgbClr val="FFFF00"/>
                </a:highlight>
                <a:latin typeface="Source Code Pro"/>
                <a:ea typeface="Source Code Pro"/>
                <a:cs typeface="Source Code Pro"/>
                <a:sym typeface="Source Code Pro"/>
              </a:rPr>
              <a:t>Title Page name and connection with the CSS as style.css</a:t>
            </a:r>
            <a:endParaRPr sz="1300">
              <a:highlight>
                <a:srgbClr val="FFFF00"/>
              </a:highlight>
              <a:latin typeface="Source Code Pro"/>
              <a:ea typeface="Source Code Pro"/>
              <a:cs typeface="Source Code Pro"/>
              <a:sym typeface="Source Code Pro"/>
            </a:endParaRPr>
          </a:p>
          <a:p>
            <a:pPr marL="0" lvl="0" indent="0" algn="l" rtl="0">
              <a:spcBef>
                <a:spcPts val="0"/>
              </a:spcBef>
              <a:spcAft>
                <a:spcPts val="0"/>
              </a:spcAft>
              <a:buNone/>
            </a:pPr>
            <a:r>
              <a:rPr lang="en" sz="1300">
                <a:highlight>
                  <a:srgbClr val="FFFF00"/>
                </a:highlight>
                <a:latin typeface="Source Code Pro"/>
                <a:ea typeface="Source Code Pro"/>
                <a:cs typeface="Source Code Pro"/>
                <a:sym typeface="Source Code Pro"/>
              </a:rPr>
              <a:t>Used font-awesome and Oswal, link mentioned below.</a:t>
            </a:r>
            <a:endParaRPr sz="1300">
              <a:highlight>
                <a:srgbClr val="FFFF00"/>
              </a:highlight>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311700" y="78825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HTML CODE</a:t>
            </a:r>
            <a:endParaRPr/>
          </a:p>
          <a:p>
            <a:pPr marL="0" lvl="0" indent="0" algn="l" rtl="0">
              <a:spcBef>
                <a:spcPts val="0"/>
              </a:spcBef>
              <a:spcAft>
                <a:spcPts val="0"/>
              </a:spcAft>
              <a:buNone/>
            </a:pPr>
            <a:endParaRPr/>
          </a:p>
        </p:txBody>
      </p:sp>
      <p:sp>
        <p:nvSpPr>
          <p:cNvPr id="156" name="Google Shape;156;p24"/>
          <p:cNvSpPr txBox="1">
            <a:spLocks noGrp="1"/>
          </p:cNvSpPr>
          <p:nvPr>
            <p:ph type="body" idx="1"/>
          </p:nvPr>
        </p:nvSpPr>
        <p:spPr>
          <a:xfrm>
            <a:off x="311700" y="996500"/>
            <a:ext cx="8520600" cy="40800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250">
                <a:solidFill>
                  <a:srgbClr val="008000"/>
                </a:solidFill>
                <a:highlight>
                  <a:srgbClr val="FFFFFF"/>
                </a:highlight>
                <a:latin typeface="Courier New"/>
                <a:ea typeface="Courier New"/>
                <a:cs typeface="Courier New"/>
                <a:sym typeface="Courier New"/>
              </a:rPr>
              <a:t>&lt;!-- Navbar --&gt;</a:t>
            </a:r>
            <a:endParaRPr sz="1250">
              <a:solidFill>
                <a:srgbClr val="008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&lt;nav</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"navbar"</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&lt;div</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"navbar-logo"</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&lt;a</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href</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"#home"</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&lt;span&gt;</a:t>
            </a:r>
            <a:r>
              <a:rPr lang="en" sz="1250">
                <a:solidFill>
                  <a:srgbClr val="000000"/>
                </a:solidFill>
                <a:highlight>
                  <a:srgbClr val="FFFFFF"/>
                </a:highlight>
                <a:latin typeface="Courier New"/>
                <a:ea typeface="Courier New"/>
                <a:cs typeface="Courier New"/>
                <a:sym typeface="Courier New"/>
              </a:rPr>
              <a:t>F</a:t>
            </a:r>
            <a:r>
              <a:rPr lang="en" sz="1250">
                <a:solidFill>
                  <a:srgbClr val="800000"/>
                </a:solidFill>
                <a:highlight>
                  <a:srgbClr val="FFFFFF"/>
                </a:highlight>
                <a:latin typeface="Courier New"/>
                <a:ea typeface="Courier New"/>
                <a:cs typeface="Courier New"/>
                <a:sym typeface="Courier New"/>
              </a:rPr>
              <a:t>&lt;/span&gt;</a:t>
            </a:r>
            <a:r>
              <a:rPr lang="en" sz="1250">
                <a:solidFill>
                  <a:srgbClr val="000000"/>
                </a:solidFill>
                <a:highlight>
                  <a:srgbClr val="FFFFFF"/>
                </a:highlight>
                <a:latin typeface="Courier New"/>
                <a:ea typeface="Courier New"/>
                <a:cs typeface="Courier New"/>
                <a:sym typeface="Courier New"/>
              </a:rPr>
              <a:t>i</a:t>
            </a:r>
            <a:r>
              <a:rPr lang="en" sz="1250">
                <a:solidFill>
                  <a:srgbClr val="800000"/>
                </a:solidFill>
                <a:highlight>
                  <a:srgbClr val="FFFFFF"/>
                </a:highlight>
                <a:latin typeface="Courier New"/>
                <a:ea typeface="Courier New"/>
                <a:cs typeface="Courier New"/>
                <a:sym typeface="Courier New"/>
              </a:rPr>
              <a:t>&lt;span&gt;</a:t>
            </a:r>
            <a:r>
              <a:rPr lang="en" sz="1250">
                <a:solidFill>
                  <a:srgbClr val="000000"/>
                </a:solidFill>
                <a:highlight>
                  <a:srgbClr val="FFFFFF"/>
                </a:highlight>
                <a:latin typeface="Courier New"/>
                <a:ea typeface="Courier New"/>
                <a:cs typeface="Courier New"/>
                <a:sym typeface="Courier New"/>
              </a:rPr>
              <a:t>FA 2</a:t>
            </a:r>
            <a:r>
              <a:rPr lang="en" sz="1250">
                <a:solidFill>
                  <a:srgbClr val="800000"/>
                </a:solidFill>
                <a:highlight>
                  <a:srgbClr val="FFFFFF"/>
                </a:highlight>
                <a:latin typeface="Courier New"/>
                <a:ea typeface="Courier New"/>
                <a:cs typeface="Courier New"/>
                <a:sym typeface="Courier New"/>
              </a:rPr>
              <a:t>&lt;/span&gt;</a:t>
            </a:r>
            <a:r>
              <a:rPr lang="en" sz="1250">
                <a:solidFill>
                  <a:srgbClr val="000000"/>
                </a:solidFill>
                <a:highlight>
                  <a:srgbClr val="FFFFFF"/>
                </a:highlight>
                <a:latin typeface="Courier New"/>
                <a:ea typeface="Courier New"/>
                <a:cs typeface="Courier New"/>
                <a:sym typeface="Courier New"/>
              </a:rPr>
              <a:t>0</a:t>
            </a:r>
            <a:r>
              <a:rPr lang="en" sz="1250">
                <a:solidFill>
                  <a:srgbClr val="800000"/>
                </a:solidFill>
                <a:highlight>
                  <a:srgbClr val="FFFFFF"/>
                </a:highlight>
                <a:latin typeface="Courier New"/>
                <a:ea typeface="Courier New"/>
                <a:cs typeface="Courier New"/>
                <a:sym typeface="Courier New"/>
              </a:rPr>
              <a:t>&lt;span&gt;</a:t>
            </a:r>
            <a:r>
              <a:rPr lang="en" sz="1250">
                <a:solidFill>
                  <a:srgbClr val="000000"/>
                </a:solidFill>
                <a:highlight>
                  <a:srgbClr val="FFFFFF"/>
                </a:highlight>
                <a:latin typeface="Courier New"/>
                <a:ea typeface="Courier New"/>
                <a:cs typeface="Courier New"/>
                <a:sym typeface="Courier New"/>
              </a:rPr>
              <a:t>22</a:t>
            </a:r>
            <a:r>
              <a:rPr lang="en" sz="1250">
                <a:solidFill>
                  <a:srgbClr val="800000"/>
                </a:solidFill>
                <a:highlight>
                  <a:srgbClr val="FFFFFF"/>
                </a:highlight>
                <a:latin typeface="Courier New"/>
                <a:ea typeface="Courier New"/>
                <a:cs typeface="Courier New"/>
                <a:sym typeface="Courier New"/>
              </a:rPr>
              <a:t>&lt;/span&gt;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&lt;/a&gt;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&lt;/div&gt;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&lt;div</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"nav-list"</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&lt;a</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href</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"#home"</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"nav-link"</a:t>
            </a:r>
            <a:r>
              <a:rPr lang="en" sz="1250">
                <a:solidFill>
                  <a:srgbClr val="800000"/>
                </a:solidFill>
                <a:highlight>
                  <a:srgbClr val="FFFFFF"/>
                </a:highlight>
                <a:latin typeface="Courier New"/>
                <a:ea typeface="Courier New"/>
                <a:cs typeface="Courier New"/>
                <a:sym typeface="Courier New"/>
              </a:rPr>
              <a:t>&gt;</a:t>
            </a:r>
            <a:r>
              <a:rPr lang="en" sz="1250">
                <a:solidFill>
                  <a:srgbClr val="000000"/>
                </a:solidFill>
                <a:highlight>
                  <a:srgbClr val="FFFFFF"/>
                </a:highlight>
                <a:latin typeface="Courier New"/>
                <a:ea typeface="Courier New"/>
                <a:cs typeface="Courier New"/>
                <a:sym typeface="Courier New"/>
              </a:rPr>
              <a:t>Home</a:t>
            </a:r>
            <a:r>
              <a:rPr lang="en" sz="1250">
                <a:solidFill>
                  <a:srgbClr val="800000"/>
                </a:solidFill>
                <a:highlight>
                  <a:srgbClr val="FFFFFF"/>
                </a:highlight>
                <a:latin typeface="Courier New"/>
                <a:ea typeface="Courier New"/>
                <a:cs typeface="Courier New"/>
                <a:sym typeface="Courier New"/>
              </a:rPr>
              <a:t>&lt;/a&gt;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&lt;a</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href</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"#Official Emblem"</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"nav-link"</a:t>
            </a:r>
            <a:r>
              <a:rPr lang="en" sz="1250">
                <a:solidFill>
                  <a:srgbClr val="800000"/>
                </a:solidFill>
                <a:highlight>
                  <a:srgbClr val="FFFFFF"/>
                </a:highlight>
                <a:latin typeface="Courier New"/>
                <a:ea typeface="Courier New"/>
                <a:cs typeface="Courier New"/>
                <a:sym typeface="Courier New"/>
              </a:rPr>
              <a:t>&gt;</a:t>
            </a:r>
            <a:r>
              <a:rPr lang="en" sz="1250">
                <a:solidFill>
                  <a:srgbClr val="000000"/>
                </a:solidFill>
                <a:highlight>
                  <a:srgbClr val="FFFFFF"/>
                </a:highlight>
                <a:latin typeface="Courier New"/>
                <a:ea typeface="Courier New"/>
                <a:cs typeface="Courier New"/>
                <a:sym typeface="Courier New"/>
              </a:rPr>
              <a:t>Official Emblem</a:t>
            </a:r>
            <a:r>
              <a:rPr lang="en" sz="1250">
                <a:solidFill>
                  <a:srgbClr val="800000"/>
                </a:solidFill>
                <a:highlight>
                  <a:srgbClr val="FFFFFF"/>
                </a:highlight>
                <a:latin typeface="Courier New"/>
                <a:ea typeface="Courier New"/>
                <a:cs typeface="Courier New"/>
                <a:sym typeface="Courier New"/>
              </a:rPr>
              <a:t>&lt;/a&gt;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&lt;a</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href</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"#section-3"</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"nav-link"</a:t>
            </a:r>
            <a:r>
              <a:rPr lang="en" sz="1250">
                <a:solidFill>
                  <a:srgbClr val="800000"/>
                </a:solidFill>
                <a:highlight>
                  <a:srgbClr val="FFFFFF"/>
                </a:highlight>
                <a:latin typeface="Courier New"/>
                <a:ea typeface="Courier New"/>
                <a:cs typeface="Courier New"/>
                <a:sym typeface="Courier New"/>
              </a:rPr>
              <a:t>&gt;</a:t>
            </a:r>
            <a:r>
              <a:rPr lang="en" sz="1250">
                <a:solidFill>
                  <a:srgbClr val="000000"/>
                </a:solidFill>
                <a:highlight>
                  <a:srgbClr val="FFFFFF"/>
                </a:highlight>
                <a:latin typeface="Courier New"/>
                <a:ea typeface="Courier New"/>
                <a:cs typeface="Courier New"/>
                <a:sym typeface="Courier New"/>
              </a:rPr>
              <a:t>About</a:t>
            </a:r>
            <a:r>
              <a:rPr lang="en" sz="1250">
                <a:solidFill>
                  <a:srgbClr val="800000"/>
                </a:solidFill>
                <a:highlight>
                  <a:srgbClr val="FFFFFF"/>
                </a:highlight>
                <a:latin typeface="Courier New"/>
                <a:ea typeface="Courier New"/>
                <a:cs typeface="Courier New"/>
                <a:sym typeface="Courier New"/>
              </a:rPr>
              <a:t>&lt;/a&gt;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008000"/>
                </a:solidFill>
                <a:highlight>
                  <a:srgbClr val="FFFFFF"/>
                </a:highlight>
                <a:latin typeface="Courier New"/>
                <a:ea typeface="Courier New"/>
                <a:cs typeface="Courier New"/>
                <a:sym typeface="Courier New"/>
              </a:rPr>
              <a:t>&lt;!-- &lt;a href="#" class="nav-link"&gt;Blog&lt;/a&gt; --&gt;</a:t>
            </a:r>
            <a:endParaRPr sz="1250">
              <a:solidFill>
                <a:srgbClr val="008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&lt;a</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href</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"#section-4"</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"nav-link"</a:t>
            </a:r>
            <a:r>
              <a:rPr lang="en" sz="1250">
                <a:solidFill>
                  <a:srgbClr val="800000"/>
                </a:solidFill>
                <a:highlight>
                  <a:srgbClr val="FFFFFF"/>
                </a:highlight>
                <a:latin typeface="Courier New"/>
                <a:ea typeface="Courier New"/>
                <a:cs typeface="Courier New"/>
                <a:sym typeface="Courier New"/>
              </a:rPr>
              <a:t>&gt;</a:t>
            </a:r>
            <a:r>
              <a:rPr lang="en" sz="1250">
                <a:solidFill>
                  <a:srgbClr val="000000"/>
                </a:solidFill>
                <a:highlight>
                  <a:srgbClr val="FFFFFF"/>
                </a:highlight>
                <a:latin typeface="Courier New"/>
                <a:ea typeface="Courier New"/>
                <a:cs typeface="Courier New"/>
                <a:sym typeface="Courier New"/>
              </a:rPr>
              <a:t>SignUp</a:t>
            </a:r>
            <a:r>
              <a:rPr lang="en" sz="1250">
                <a:solidFill>
                  <a:srgbClr val="800000"/>
                </a:solidFill>
                <a:highlight>
                  <a:srgbClr val="FFFFFF"/>
                </a:highlight>
                <a:latin typeface="Courier New"/>
                <a:ea typeface="Courier New"/>
                <a:cs typeface="Courier New"/>
                <a:sym typeface="Courier New"/>
              </a:rPr>
              <a:t>&lt;/a&gt;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&lt;/div&gt;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&lt;/nav&gt;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008000"/>
                </a:solidFill>
                <a:highlight>
                  <a:srgbClr val="FFFFFF"/>
                </a:highlight>
                <a:latin typeface="Courier New"/>
                <a:ea typeface="Courier New"/>
                <a:cs typeface="Courier New"/>
                <a:sym typeface="Courier New"/>
              </a:rPr>
              <a:t>&lt;!-- End of Navbar --&gt;</a:t>
            </a:r>
            <a:endParaRPr sz="1250">
              <a:solidFill>
                <a:srgbClr val="008000"/>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
        <p:nvSpPr>
          <p:cNvPr id="157" name="Google Shape;157;p24"/>
          <p:cNvSpPr txBox="1"/>
          <p:nvPr/>
        </p:nvSpPr>
        <p:spPr>
          <a:xfrm>
            <a:off x="4417550" y="536725"/>
            <a:ext cx="4414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Navigation bar which spotted at the top, with right hand side of the page and with the title on the top left. Both the feature are responsive and will lead to the respective Home or the name present on the Nav list.  </a:t>
            </a:r>
            <a:endParaRPr>
              <a:latin typeface="Source Code Pro"/>
              <a:ea typeface="Source Code Pro"/>
              <a:cs typeface="Source Code Pro"/>
              <a:sym typeface="Source Code Pro"/>
            </a:endParaRPr>
          </a:p>
        </p:txBody>
      </p:sp>
      <p:sp>
        <p:nvSpPr>
          <p:cNvPr id="158" name="Google Shape;158;p24"/>
          <p:cNvSpPr txBox="1"/>
          <p:nvPr/>
        </p:nvSpPr>
        <p:spPr>
          <a:xfrm>
            <a:off x="5597075" y="2412350"/>
            <a:ext cx="336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Each has its own function and navigated through the “href”</a:t>
            </a:r>
            <a:endParaRPr>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HTML CODE</a:t>
            </a:r>
            <a:endParaRPr/>
          </a:p>
        </p:txBody>
      </p:sp>
      <p:sp>
        <p:nvSpPr>
          <p:cNvPr id="164" name="Google Shape;164;p25"/>
          <p:cNvSpPr txBox="1">
            <a:spLocks noGrp="1"/>
          </p:cNvSpPr>
          <p:nvPr>
            <p:ph type="body" idx="1"/>
          </p:nvPr>
        </p:nvSpPr>
        <p:spPr>
          <a:xfrm>
            <a:off x="311700" y="985425"/>
            <a:ext cx="8520600" cy="37356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008000"/>
                </a:solidFill>
                <a:highlight>
                  <a:srgbClr val="FFFFFF"/>
                </a:highlight>
                <a:latin typeface="Courier New"/>
                <a:ea typeface="Courier New"/>
                <a:cs typeface="Courier New"/>
                <a:sym typeface="Courier New"/>
              </a:rPr>
              <a:t>&lt;!-- Section 1 --&gt;</a:t>
            </a:r>
            <a:endParaRPr sz="1050">
              <a:solidFill>
                <a:srgbClr val="008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"container"</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&lt;section</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"section-1"</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id</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"home"</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"banner"</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&lt;h1</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"banner-heading"</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&lt;span</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"heading-1"</a:t>
            </a:r>
            <a:r>
              <a:rPr lang="en" sz="1050">
                <a:solidFill>
                  <a:srgbClr val="800000"/>
                </a:solidFill>
                <a:highlight>
                  <a:srgbClr val="FFFFFF"/>
                </a:highlight>
                <a:latin typeface="Courier New"/>
                <a:ea typeface="Courier New"/>
                <a:cs typeface="Courier New"/>
                <a:sym typeface="Courier New"/>
              </a:rPr>
              <a:t>&gt;</a:t>
            </a:r>
            <a:r>
              <a:rPr lang="en" sz="1050">
                <a:solidFill>
                  <a:srgbClr val="000000"/>
                </a:solidFill>
                <a:highlight>
                  <a:srgbClr val="FFFFFF"/>
                </a:highlight>
                <a:latin typeface="Courier New"/>
                <a:ea typeface="Courier New"/>
                <a:cs typeface="Courier New"/>
                <a:sym typeface="Courier New"/>
              </a:rPr>
              <a:t>Expect</a:t>
            </a:r>
            <a:r>
              <a:rPr lang="en" sz="1050">
                <a:solidFill>
                  <a:srgbClr val="800000"/>
                </a:solidFill>
                <a:highlight>
                  <a:srgbClr val="FFFFFF"/>
                </a:highlight>
                <a:latin typeface="Courier New"/>
                <a:ea typeface="Courier New"/>
                <a:cs typeface="Courier New"/>
                <a:sym typeface="Courier New"/>
              </a:rPr>
              <a:t>&lt;/span&gt;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&lt;span</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"heading-2"</a:t>
            </a:r>
            <a:r>
              <a:rPr lang="en" sz="1050">
                <a:solidFill>
                  <a:srgbClr val="800000"/>
                </a:solidFill>
                <a:highlight>
                  <a:srgbClr val="FFFFFF"/>
                </a:highlight>
                <a:latin typeface="Courier New"/>
                <a:ea typeface="Courier New"/>
                <a:cs typeface="Courier New"/>
                <a:sym typeface="Courier New"/>
              </a:rPr>
              <a:t>&gt;</a:t>
            </a:r>
            <a:r>
              <a:rPr lang="en" sz="1050">
                <a:solidFill>
                  <a:srgbClr val="000000"/>
                </a:solidFill>
                <a:highlight>
                  <a:srgbClr val="FFFFFF"/>
                </a:highlight>
                <a:latin typeface="Courier New"/>
                <a:ea typeface="Courier New"/>
                <a:cs typeface="Courier New"/>
                <a:sym typeface="Courier New"/>
              </a:rPr>
              <a:t>Amazing</a:t>
            </a:r>
            <a:r>
              <a:rPr lang="en" sz="1050">
                <a:solidFill>
                  <a:srgbClr val="800000"/>
                </a:solidFill>
                <a:highlight>
                  <a:srgbClr val="FFFFFF"/>
                </a:highlight>
                <a:latin typeface="Courier New"/>
                <a:ea typeface="Courier New"/>
                <a:cs typeface="Courier New"/>
                <a:sym typeface="Courier New"/>
              </a:rPr>
              <a:t>&lt;/span&gt;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&lt;span</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"heading-3"</a:t>
            </a:r>
            <a:r>
              <a:rPr lang="en" sz="1050">
                <a:solidFill>
                  <a:srgbClr val="800000"/>
                </a:solidFill>
                <a:highlight>
                  <a:srgbClr val="FFFFFF"/>
                </a:highlight>
                <a:latin typeface="Courier New"/>
                <a:ea typeface="Courier New"/>
                <a:cs typeface="Courier New"/>
                <a:sym typeface="Courier New"/>
              </a:rPr>
              <a:t>&gt;</a:t>
            </a:r>
            <a:r>
              <a:rPr lang="en" sz="1050">
                <a:solidFill>
                  <a:srgbClr val="000000"/>
                </a:solidFill>
                <a:highlight>
                  <a:srgbClr val="FFFFFF"/>
                </a:highlight>
                <a:latin typeface="Courier New"/>
                <a:ea typeface="Courier New"/>
                <a:cs typeface="Courier New"/>
                <a:sym typeface="Courier New"/>
              </a:rPr>
              <a:t>Qatar</a:t>
            </a:r>
            <a:r>
              <a:rPr lang="en" sz="1050">
                <a:solidFill>
                  <a:srgbClr val="800000"/>
                </a:solidFill>
                <a:highlight>
                  <a:srgbClr val="FFFFFF"/>
                </a:highlight>
                <a:latin typeface="Courier New"/>
                <a:ea typeface="Courier New"/>
                <a:cs typeface="Courier New"/>
                <a:sym typeface="Courier New"/>
              </a:rPr>
              <a:t>&lt;/span&gt;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&lt;/h1&gt;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&lt;p</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"banner-paragraph"</a:t>
            </a:r>
            <a:r>
              <a:rPr lang="en" sz="1050">
                <a:solidFill>
                  <a:srgbClr val="800000"/>
                </a:solidFill>
                <a:highlight>
                  <a:srgbClr val="FFFFFF"/>
                </a:highlight>
                <a:latin typeface="Courier New"/>
                <a:ea typeface="Courier New"/>
                <a:cs typeface="Courier New"/>
                <a:sym typeface="Courier New"/>
              </a:rPr>
              <a:t>&gt;</a:t>
            </a:r>
            <a:r>
              <a:rPr lang="en" sz="1050">
                <a:solidFill>
                  <a:srgbClr val="000000"/>
                </a:solidFill>
                <a:highlight>
                  <a:srgbClr val="FFFFFF"/>
                </a:highlight>
                <a:latin typeface="Courier New"/>
                <a:ea typeface="Courier New"/>
                <a:cs typeface="Courier New"/>
                <a:sym typeface="Courier New"/>
              </a:rPr>
              <a:t>FIFA World Cup 2022</a:t>
            </a:r>
            <a:r>
              <a:rPr lang="en" sz="1050">
                <a:solidFill>
                  <a:srgbClr val="800000"/>
                </a:solidFill>
                <a:highlight>
                  <a:srgbClr val="FFFFFF"/>
                </a:highlight>
                <a:latin typeface="Courier New"/>
                <a:ea typeface="Courier New"/>
                <a:cs typeface="Courier New"/>
                <a:sym typeface="Courier New"/>
              </a:rPr>
              <a:t>&lt;/p&gt;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&lt;a</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href</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"#Official Emblem"</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&lt;button</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"banner-btn"</a:t>
            </a:r>
            <a:r>
              <a:rPr lang="en" sz="1050">
                <a:solidFill>
                  <a:srgbClr val="800000"/>
                </a:solidFill>
                <a:highlight>
                  <a:srgbClr val="FFFFFF"/>
                </a:highlight>
                <a:latin typeface="Courier New"/>
                <a:ea typeface="Courier New"/>
                <a:cs typeface="Courier New"/>
                <a:sym typeface="Courier New"/>
              </a:rPr>
              <a:t>&gt;</a:t>
            </a:r>
            <a:r>
              <a:rPr lang="en" sz="1050">
                <a:solidFill>
                  <a:srgbClr val="000000"/>
                </a:solidFill>
                <a:highlight>
                  <a:srgbClr val="FFFFFF"/>
                </a:highlight>
                <a:latin typeface="Courier New"/>
                <a:ea typeface="Courier New"/>
                <a:cs typeface="Courier New"/>
                <a:sym typeface="Courier New"/>
              </a:rPr>
              <a:t>Discover Now</a:t>
            </a:r>
            <a:r>
              <a:rPr lang="en" sz="1050">
                <a:solidFill>
                  <a:srgbClr val="800000"/>
                </a:solidFill>
                <a:highlight>
                  <a:srgbClr val="FFFFFF"/>
                </a:highlight>
                <a:latin typeface="Courier New"/>
                <a:ea typeface="Courier New"/>
                <a:cs typeface="Courier New"/>
                <a:sym typeface="Courier New"/>
              </a:rPr>
              <a:t>&lt;/button&gt;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&lt;/a&gt;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&lt;/section&gt;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008000"/>
                </a:solidFill>
                <a:highlight>
                  <a:srgbClr val="FFFFFF"/>
                </a:highlight>
                <a:latin typeface="Courier New"/>
                <a:ea typeface="Courier New"/>
                <a:cs typeface="Courier New"/>
                <a:sym typeface="Courier New"/>
              </a:rPr>
              <a:t>&lt;!-- End of Section 1 --&gt;</a:t>
            </a:r>
            <a:endParaRPr sz="1050">
              <a:solidFill>
                <a:srgbClr val="008000"/>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
        <p:nvSpPr>
          <p:cNvPr id="165" name="Google Shape;165;p25"/>
          <p:cNvSpPr txBox="1"/>
          <p:nvPr/>
        </p:nvSpPr>
        <p:spPr>
          <a:xfrm>
            <a:off x="4813950" y="1549725"/>
            <a:ext cx="39543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This is the main landing page of the code where one can find the initialization of the animated text on the web page. Which also consists of a banner paragraph and a button initiated with button class.</a:t>
            </a:r>
            <a:endParaRPr>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HTML CODE</a:t>
            </a:r>
            <a:endParaRPr/>
          </a:p>
        </p:txBody>
      </p:sp>
      <p:sp>
        <p:nvSpPr>
          <p:cNvPr id="171" name="Google Shape;171;p26"/>
          <p:cNvSpPr txBox="1">
            <a:spLocks noGrp="1"/>
          </p:cNvSpPr>
          <p:nvPr>
            <p:ph type="body" idx="1"/>
          </p:nvPr>
        </p:nvSpPr>
        <p:spPr>
          <a:xfrm>
            <a:off x="253700" y="946750"/>
            <a:ext cx="8520600" cy="40470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008000"/>
                </a:solidFill>
                <a:highlight>
                  <a:srgbClr val="FFFFFF"/>
                </a:highlight>
                <a:latin typeface="Courier New"/>
                <a:ea typeface="Courier New"/>
                <a:cs typeface="Courier New"/>
                <a:sym typeface="Courier New"/>
              </a:rPr>
              <a:t>&lt;!-- Section 2 --&gt;</a:t>
            </a:r>
            <a:endParaRPr sz="1050">
              <a:solidFill>
                <a:srgbClr val="008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&lt;section</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"section-2"</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id</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"Official Emblem"</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&lt;h1</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"section-heading"</a:t>
            </a:r>
            <a:r>
              <a:rPr lang="en" sz="1050">
                <a:solidFill>
                  <a:srgbClr val="800000"/>
                </a:solidFill>
                <a:highlight>
                  <a:srgbClr val="FFFFFF"/>
                </a:highlight>
                <a:latin typeface="Courier New"/>
                <a:ea typeface="Courier New"/>
                <a:cs typeface="Courier New"/>
                <a:sym typeface="Courier New"/>
              </a:rPr>
              <a:t>&gt;</a:t>
            </a:r>
            <a:r>
              <a:rPr lang="en" sz="1050">
                <a:solidFill>
                  <a:srgbClr val="000000"/>
                </a:solidFill>
                <a:highlight>
                  <a:srgbClr val="FFFFFF"/>
                </a:highlight>
                <a:latin typeface="Courier New"/>
                <a:ea typeface="Courier New"/>
                <a:cs typeface="Courier New"/>
                <a:sym typeface="Courier New"/>
              </a:rPr>
              <a:t> Official Emblem</a:t>
            </a:r>
            <a:r>
              <a:rPr lang="en" sz="1050">
                <a:solidFill>
                  <a:srgbClr val="800000"/>
                </a:solidFill>
                <a:highlight>
                  <a:srgbClr val="FFFFFF"/>
                </a:highlight>
                <a:latin typeface="Courier New"/>
                <a:ea typeface="Courier New"/>
                <a:cs typeface="Courier New"/>
                <a:sym typeface="Courier New"/>
              </a:rPr>
              <a:t>&lt;/h1&gt;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"section-heading-line"</a:t>
            </a:r>
            <a:r>
              <a:rPr lang="en" sz="1050">
                <a:solidFill>
                  <a:srgbClr val="800000"/>
                </a:solidFill>
                <a:highlight>
                  <a:srgbClr val="FFFFFF"/>
                </a:highlight>
                <a:latin typeface="Courier New"/>
                <a:ea typeface="Courier New"/>
                <a:cs typeface="Courier New"/>
                <a:sym typeface="Courier New"/>
              </a:rPr>
              <a:t>&gt;&lt;/div&gt;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"video-wrapper"</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&lt;video</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src</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"images/FIFA World Cup Qatar 2022 _ Official Emblem-(1080p).mp4"</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"video"</a:t>
            </a:r>
            <a:r>
              <a:rPr lang="en" sz="1050">
                <a:solidFill>
                  <a:srgbClr val="800000"/>
                </a:solidFill>
                <a:highlight>
                  <a:srgbClr val="FFFFFF"/>
                </a:highlight>
                <a:latin typeface="Courier New"/>
                <a:ea typeface="Courier New"/>
                <a:cs typeface="Courier New"/>
                <a:sym typeface="Courier New"/>
              </a:rPr>
              <a:t>&gt;&lt;/video&gt;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"controls"</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"video-bar-wrapper"</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"video-bar"</a:t>
            </a:r>
            <a:r>
              <a:rPr lang="en" sz="1050">
                <a:solidFill>
                  <a:srgbClr val="800000"/>
                </a:solidFill>
                <a:highlight>
                  <a:srgbClr val="FFFFFF"/>
                </a:highlight>
                <a:latin typeface="Courier New"/>
                <a:ea typeface="Courier New"/>
                <a:cs typeface="Courier New"/>
                <a:sym typeface="Courier New"/>
              </a:rPr>
              <a:t>&gt;&lt;/div&gt;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"buttons"</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&lt;button</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id</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"play-pause"</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&lt;i</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"far fa-play-circle"</a:t>
            </a:r>
            <a:r>
              <a:rPr lang="en" sz="1050">
                <a:solidFill>
                  <a:srgbClr val="800000"/>
                </a:solidFill>
                <a:highlight>
                  <a:srgbClr val="FFFFFF"/>
                </a:highlight>
                <a:latin typeface="Courier New"/>
                <a:ea typeface="Courier New"/>
                <a:cs typeface="Courier New"/>
                <a:sym typeface="Courier New"/>
              </a:rPr>
              <a:t>&gt;&lt;/i&gt;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&lt;/button&gt;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&lt;/div&gt;</a:t>
            </a:r>
            <a:endParaRPr sz="1050">
              <a:solidFill>
                <a:srgbClr val="800000"/>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
        <p:nvSpPr>
          <p:cNvPr id="172" name="Google Shape;172;p26"/>
          <p:cNvSpPr txBox="1"/>
          <p:nvPr/>
        </p:nvSpPr>
        <p:spPr>
          <a:xfrm>
            <a:off x="4562575" y="2470375"/>
            <a:ext cx="4060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The next section or section 2 consist the path for the video shown on the web page and is linked with a video wrapper. And the video itself is linked with a play - pause button. </a:t>
            </a:r>
            <a:endParaRPr>
              <a:latin typeface="Source Code Pro"/>
              <a:ea typeface="Source Code Pro"/>
              <a:cs typeface="Source Code Pro"/>
              <a:sym typeface="Source Code Pro"/>
            </a:endParaRPr>
          </a:p>
        </p:txBody>
      </p:sp>
      <p:sp>
        <p:nvSpPr>
          <p:cNvPr id="173" name="Google Shape;173;p26"/>
          <p:cNvSpPr txBox="1"/>
          <p:nvPr/>
        </p:nvSpPr>
        <p:spPr>
          <a:xfrm>
            <a:off x="5374700" y="946750"/>
            <a:ext cx="3457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Initiated with a tag of Official Emblem and linked with official emblem “ID” for the navigation using the nav-bar mentioned above</a:t>
            </a:r>
            <a:endParaRPr>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HTML CODE</a:t>
            </a:r>
            <a:endParaRPr/>
          </a:p>
        </p:txBody>
      </p:sp>
      <p:sp>
        <p:nvSpPr>
          <p:cNvPr id="179" name="Google Shape;179;p27"/>
          <p:cNvSpPr txBox="1">
            <a:spLocks noGrp="1"/>
          </p:cNvSpPr>
          <p:nvPr>
            <p:ph type="body" idx="1"/>
          </p:nvPr>
        </p:nvSpPr>
        <p:spPr>
          <a:xfrm>
            <a:off x="311700" y="1217450"/>
            <a:ext cx="8520600" cy="38343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350">
                <a:solidFill>
                  <a:srgbClr val="000000"/>
                </a:solidFill>
                <a:highlight>
                  <a:srgbClr val="FFFFFF"/>
                </a:highlight>
                <a:latin typeface="Courier New"/>
                <a:ea typeface="Courier New"/>
                <a:cs typeface="Courier New"/>
                <a:sym typeface="Courier New"/>
              </a:rPr>
              <a:t>  </a:t>
            </a:r>
            <a:r>
              <a:rPr lang="en" sz="1150">
                <a:solidFill>
                  <a:srgbClr val="800000"/>
                </a:solidFill>
                <a:highlight>
                  <a:srgbClr val="FFFFFF"/>
                </a:highlight>
                <a:latin typeface="Courier New"/>
                <a:ea typeface="Courier New"/>
                <a:cs typeface="Courier New"/>
                <a:sym typeface="Courier New"/>
              </a:rPr>
              <a:t>&lt;p</a:t>
            </a: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class</a:t>
            </a:r>
            <a:r>
              <a:rPr lang="en" sz="1150">
                <a:solidFill>
                  <a:srgbClr val="000000"/>
                </a:solidFill>
                <a:highlight>
                  <a:srgbClr val="FFFFFF"/>
                </a:highlight>
                <a:latin typeface="Courier New"/>
                <a:ea typeface="Courier New"/>
                <a:cs typeface="Courier New"/>
                <a:sym typeface="Courier New"/>
              </a:rPr>
              <a:t>=</a:t>
            </a:r>
            <a:r>
              <a:rPr lang="en" sz="1150">
                <a:solidFill>
                  <a:srgbClr val="0000FF"/>
                </a:solidFill>
                <a:highlight>
                  <a:srgbClr val="FFFFFF"/>
                </a:highlight>
                <a:latin typeface="Courier New"/>
                <a:ea typeface="Courier New"/>
                <a:cs typeface="Courier New"/>
                <a:sym typeface="Courier New"/>
              </a:rPr>
              <a:t>"section-2-paragraph"</a:t>
            </a:r>
            <a:r>
              <a:rPr lang="en" sz="1150">
                <a:solidFill>
                  <a:srgbClr val="800000"/>
                </a:solidFill>
                <a:highlight>
                  <a:srgbClr val="FFFFFF"/>
                </a:highlight>
                <a:latin typeface="Courier New"/>
                <a:ea typeface="Courier New"/>
                <a:cs typeface="Courier New"/>
                <a:sym typeface="Courier New"/>
              </a:rPr>
              <a:t>&gt;</a:t>
            </a:r>
            <a:endParaRPr sz="11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800000"/>
                </a:solidFill>
                <a:highlight>
                  <a:srgbClr val="FFFFFF"/>
                </a:highlight>
                <a:latin typeface="Courier New"/>
                <a:ea typeface="Courier New"/>
                <a:cs typeface="Courier New"/>
                <a:sym typeface="Courier New"/>
              </a:rPr>
              <a:t>&lt;i</a:t>
            </a: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class</a:t>
            </a:r>
            <a:r>
              <a:rPr lang="en" sz="1150">
                <a:solidFill>
                  <a:srgbClr val="000000"/>
                </a:solidFill>
                <a:highlight>
                  <a:srgbClr val="FFFFFF"/>
                </a:highlight>
                <a:latin typeface="Courier New"/>
                <a:ea typeface="Courier New"/>
                <a:cs typeface="Courier New"/>
                <a:sym typeface="Courier New"/>
              </a:rPr>
              <a:t>=</a:t>
            </a:r>
            <a:r>
              <a:rPr lang="en" sz="1150">
                <a:solidFill>
                  <a:srgbClr val="0000FF"/>
                </a:solidFill>
                <a:highlight>
                  <a:srgbClr val="FFFFFF"/>
                </a:highlight>
                <a:latin typeface="Courier New"/>
                <a:ea typeface="Courier New"/>
                <a:cs typeface="Courier New"/>
                <a:sym typeface="Courier New"/>
              </a:rPr>
              <a:t>"fas fa-quote-left"</a:t>
            </a:r>
            <a:r>
              <a:rPr lang="en" sz="1150">
                <a:solidFill>
                  <a:srgbClr val="800000"/>
                </a:solidFill>
                <a:highlight>
                  <a:srgbClr val="FFFFFF"/>
                </a:highlight>
                <a:latin typeface="Courier New"/>
                <a:ea typeface="Courier New"/>
                <a:cs typeface="Courier New"/>
                <a:sym typeface="Courier New"/>
              </a:rPr>
              <a:t>&gt;&lt;/i&gt;</a:t>
            </a:r>
            <a:endParaRPr sz="1150">
              <a:solidFill>
                <a:srgbClr val="800000"/>
              </a:solidFill>
              <a:highlight>
                <a:srgbClr val="FFFFFF"/>
              </a:highlight>
              <a:latin typeface="Courier New"/>
              <a:ea typeface="Courier New"/>
              <a:cs typeface="Courier New"/>
              <a:sym typeface="Courier New"/>
            </a:endParaRPr>
          </a:p>
          <a:p>
            <a:pPr marL="0" lvl="0" indent="0" algn="just"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The Official Emblem of the 22nd edition of the FIFA #WorldCup was unveiled</a:t>
            </a:r>
            <a:endParaRPr sz="1150">
              <a:solidFill>
                <a:srgbClr val="000000"/>
              </a:solidFill>
              <a:highlight>
                <a:srgbClr val="FFFFFF"/>
              </a:highlight>
              <a:latin typeface="Courier New"/>
              <a:ea typeface="Courier New"/>
              <a:cs typeface="Courier New"/>
              <a:sym typeface="Courier New"/>
            </a:endParaRPr>
          </a:p>
          <a:p>
            <a:pPr marL="0" lvl="0" indent="0" algn="just"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as FIFA and host country Qatar reached another major milestone on the road to the world’s</a:t>
            </a:r>
            <a:endParaRPr sz="1150">
              <a:solidFill>
                <a:srgbClr val="000000"/>
              </a:solidFill>
              <a:highlight>
                <a:srgbClr val="FFFFFF"/>
              </a:highlight>
              <a:latin typeface="Courier New"/>
              <a:ea typeface="Courier New"/>
              <a:cs typeface="Courier New"/>
              <a:sym typeface="Courier New"/>
            </a:endParaRPr>
          </a:p>
          <a:p>
            <a:pPr marL="0" lvl="0" indent="0" algn="just"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greatest football showpiece.</a:t>
            </a:r>
            <a:endParaRPr sz="1150">
              <a:solidFill>
                <a:srgbClr val="000000"/>
              </a:solidFill>
              <a:highlight>
                <a:srgbClr val="FFFFFF"/>
              </a:highlight>
              <a:latin typeface="Courier New"/>
              <a:ea typeface="Courier New"/>
              <a:cs typeface="Courier New"/>
              <a:sym typeface="Courier New"/>
            </a:endParaRPr>
          </a:p>
          <a:p>
            <a:pPr marL="0" lvl="0" indent="0" algn="just"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The emblem’s design embodies the vision of an event that connects and engages the entire world,</a:t>
            </a:r>
            <a:endParaRPr sz="1150">
              <a:solidFill>
                <a:srgbClr val="000000"/>
              </a:solidFill>
              <a:highlight>
                <a:srgbClr val="FFFFFF"/>
              </a:highlight>
              <a:latin typeface="Courier New"/>
              <a:ea typeface="Courier New"/>
              <a:cs typeface="Courier New"/>
              <a:sym typeface="Courier New"/>
            </a:endParaRPr>
          </a:p>
          <a:p>
            <a:pPr marL="0" lvl="0" indent="0" algn="just"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while also featuring striking elements of local and regional Arab culture and allusions to the beautiful game.</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800000"/>
                </a:solidFill>
                <a:highlight>
                  <a:srgbClr val="FFFFFF"/>
                </a:highlight>
                <a:latin typeface="Courier New"/>
                <a:ea typeface="Courier New"/>
                <a:cs typeface="Courier New"/>
                <a:sym typeface="Courier New"/>
              </a:rPr>
              <a:t>&lt;i</a:t>
            </a: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class</a:t>
            </a:r>
            <a:r>
              <a:rPr lang="en" sz="1150">
                <a:solidFill>
                  <a:srgbClr val="000000"/>
                </a:solidFill>
                <a:highlight>
                  <a:srgbClr val="FFFFFF"/>
                </a:highlight>
                <a:latin typeface="Courier New"/>
                <a:ea typeface="Courier New"/>
                <a:cs typeface="Courier New"/>
                <a:sym typeface="Courier New"/>
              </a:rPr>
              <a:t>=</a:t>
            </a:r>
            <a:r>
              <a:rPr lang="en" sz="1150">
                <a:solidFill>
                  <a:srgbClr val="0000FF"/>
                </a:solidFill>
                <a:highlight>
                  <a:srgbClr val="FFFFFF"/>
                </a:highlight>
                <a:latin typeface="Courier New"/>
                <a:ea typeface="Courier New"/>
                <a:cs typeface="Courier New"/>
                <a:sym typeface="Courier New"/>
              </a:rPr>
              <a:t>"fas fa-quote-right"</a:t>
            </a:r>
            <a:r>
              <a:rPr lang="en" sz="1150">
                <a:solidFill>
                  <a:srgbClr val="800000"/>
                </a:solidFill>
                <a:highlight>
                  <a:srgbClr val="FFFFFF"/>
                </a:highlight>
                <a:latin typeface="Courier New"/>
                <a:ea typeface="Courier New"/>
                <a:cs typeface="Courier New"/>
                <a:sym typeface="Courier New"/>
              </a:rPr>
              <a:t>&gt;&lt;/i&gt;</a:t>
            </a:r>
            <a:endParaRPr sz="11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800000"/>
                </a:solidFill>
                <a:highlight>
                  <a:srgbClr val="FFFFFF"/>
                </a:highlight>
                <a:latin typeface="Courier New"/>
                <a:ea typeface="Courier New"/>
                <a:cs typeface="Courier New"/>
                <a:sym typeface="Courier New"/>
              </a:rPr>
              <a:t>&lt;/p&gt;</a:t>
            </a:r>
            <a:r>
              <a:rPr lang="en" sz="1150">
                <a:solidFill>
                  <a:srgbClr val="000000"/>
                </a:solidFill>
                <a:highlight>
                  <a:srgbClr val="FFFFFF"/>
                </a:highlight>
                <a:latin typeface="Courier New"/>
                <a:ea typeface="Courier New"/>
                <a:cs typeface="Courier New"/>
                <a:sym typeface="Courier New"/>
              </a:rPr>
              <a:t>      </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800000"/>
                </a:solidFill>
                <a:highlight>
                  <a:srgbClr val="FFFFFF"/>
                </a:highlight>
                <a:latin typeface="Courier New"/>
                <a:ea typeface="Courier New"/>
                <a:cs typeface="Courier New"/>
                <a:sym typeface="Courier New"/>
              </a:rPr>
              <a:t>&lt;/section&gt;</a:t>
            </a:r>
            <a:endParaRPr sz="11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3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350">
                <a:solidFill>
                  <a:srgbClr val="000000"/>
                </a:solidFill>
                <a:highlight>
                  <a:srgbClr val="FFFFFF"/>
                </a:highlight>
                <a:latin typeface="Courier New"/>
                <a:ea typeface="Courier New"/>
                <a:cs typeface="Courier New"/>
                <a:sym typeface="Courier New"/>
              </a:rPr>
              <a:t>    </a:t>
            </a:r>
            <a:r>
              <a:rPr lang="en" sz="1350">
                <a:solidFill>
                  <a:srgbClr val="008000"/>
                </a:solidFill>
                <a:highlight>
                  <a:srgbClr val="FFFFFF"/>
                </a:highlight>
                <a:latin typeface="Courier New"/>
                <a:ea typeface="Courier New"/>
                <a:cs typeface="Courier New"/>
                <a:sym typeface="Courier New"/>
              </a:rPr>
              <a:t>&lt;!-- End of Section 2 --&gt;</a:t>
            </a:r>
            <a:endParaRPr sz="1350">
              <a:solidFill>
                <a:srgbClr val="008000"/>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
        <p:nvSpPr>
          <p:cNvPr id="180" name="Google Shape;180;p27"/>
          <p:cNvSpPr txBox="1"/>
          <p:nvPr/>
        </p:nvSpPr>
        <p:spPr>
          <a:xfrm>
            <a:off x="4891275" y="3147150"/>
            <a:ext cx="398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The section 2 ends with a paragraph &lt;p&gt;&lt;/p&gt; and enclosed on a quote left and a right class</a:t>
            </a:r>
            <a:endParaRPr>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HTML CODE</a:t>
            </a:r>
            <a:endParaRPr/>
          </a:p>
        </p:txBody>
      </p:sp>
      <p:sp>
        <p:nvSpPr>
          <p:cNvPr id="186" name="Google Shape;186;p28"/>
          <p:cNvSpPr txBox="1">
            <a:spLocks noGrp="1"/>
          </p:cNvSpPr>
          <p:nvPr>
            <p:ph type="body" idx="1"/>
          </p:nvPr>
        </p:nvSpPr>
        <p:spPr>
          <a:xfrm>
            <a:off x="311700" y="1021800"/>
            <a:ext cx="8520600" cy="39720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250">
                <a:solidFill>
                  <a:srgbClr val="008000"/>
                </a:solidFill>
                <a:highlight>
                  <a:srgbClr val="FFFFFF"/>
                </a:highlight>
                <a:latin typeface="Courier New"/>
                <a:ea typeface="Courier New"/>
                <a:cs typeface="Courier New"/>
                <a:sym typeface="Courier New"/>
              </a:rPr>
              <a:t>&lt;!-- Section 3 --&gt;</a:t>
            </a:r>
            <a:endParaRPr sz="1250">
              <a:solidFill>
                <a:srgbClr val="008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&lt;section</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"section-3 center"</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id</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"section-3"</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&lt;h1</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"section-3-heading"</a:t>
            </a:r>
            <a:r>
              <a:rPr lang="en" sz="1250">
                <a:solidFill>
                  <a:srgbClr val="800000"/>
                </a:solidFill>
                <a:highlight>
                  <a:srgbClr val="FFFFFF"/>
                </a:highlight>
                <a:latin typeface="Courier New"/>
                <a:ea typeface="Courier New"/>
                <a:cs typeface="Courier New"/>
                <a:sym typeface="Courier New"/>
              </a:rPr>
              <a:t>&gt;</a:t>
            </a:r>
            <a:r>
              <a:rPr lang="en" sz="1250">
                <a:solidFill>
                  <a:srgbClr val="000000"/>
                </a:solidFill>
                <a:highlight>
                  <a:srgbClr val="FFFFFF"/>
                </a:highlight>
                <a:latin typeface="Courier New"/>
                <a:ea typeface="Courier New"/>
                <a:cs typeface="Courier New"/>
                <a:sym typeface="Courier New"/>
              </a:rPr>
              <a:t>Developer</a:t>
            </a:r>
            <a:r>
              <a:rPr lang="en" sz="1250">
                <a:solidFill>
                  <a:srgbClr val="800000"/>
                </a:solidFill>
                <a:highlight>
                  <a:srgbClr val="FFFFFF"/>
                </a:highlight>
                <a:latin typeface="Courier New"/>
                <a:ea typeface="Courier New"/>
                <a:cs typeface="Courier New"/>
                <a:sym typeface="Courier New"/>
              </a:rPr>
              <a:t>&lt;/h1&gt;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&lt;img</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src</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"images/Parasuraman, Charan.jpg"</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alt</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"Charan"</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"person-img"</a:t>
            </a: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&lt;h3</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"person-name"</a:t>
            </a:r>
            <a:r>
              <a:rPr lang="en" sz="1250">
                <a:solidFill>
                  <a:srgbClr val="800000"/>
                </a:solidFill>
                <a:highlight>
                  <a:srgbClr val="FFFFFF"/>
                </a:highlight>
                <a:latin typeface="Courier New"/>
                <a:ea typeface="Courier New"/>
                <a:cs typeface="Courier New"/>
                <a:sym typeface="Courier New"/>
              </a:rPr>
              <a:t>&gt;</a:t>
            </a:r>
            <a:r>
              <a:rPr lang="en" sz="1250">
                <a:solidFill>
                  <a:srgbClr val="000000"/>
                </a:solidFill>
                <a:highlight>
                  <a:srgbClr val="FFFFFF"/>
                </a:highlight>
                <a:latin typeface="Courier New"/>
                <a:ea typeface="Courier New"/>
                <a:cs typeface="Courier New"/>
                <a:sym typeface="Courier New"/>
              </a:rPr>
              <a:t>Charan Parasuraman</a:t>
            </a:r>
            <a:r>
              <a:rPr lang="en" sz="1250">
                <a:solidFill>
                  <a:srgbClr val="800000"/>
                </a:solidFill>
                <a:highlight>
                  <a:srgbClr val="FFFFFF"/>
                </a:highlight>
                <a:latin typeface="Courier New"/>
                <a:ea typeface="Courier New"/>
                <a:cs typeface="Courier New"/>
                <a:sym typeface="Courier New"/>
              </a:rPr>
              <a:t>&lt;/h3&gt;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endParaRPr sz="12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&lt;a</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href</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"https://github.com/Charan-Parasuraman"</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target</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"https://github.com/Charan-Parasuraman"</a:t>
            </a:r>
            <a:r>
              <a:rPr lang="en" sz="1250">
                <a:solidFill>
                  <a:srgbClr val="000000"/>
                </a:solidFill>
                <a:highlight>
                  <a:srgbClr val="FFFFFF"/>
                </a:highlight>
                <a:latin typeface="Courier New"/>
                <a:ea typeface="Courier New"/>
                <a:cs typeface="Courier New"/>
                <a:sym typeface="Courier New"/>
              </a:rPr>
              <a:t> </a:t>
            </a:r>
            <a:r>
              <a:rPr lang="en" sz="1250">
                <a:solidFill>
                  <a:srgbClr val="FF0000"/>
                </a:solidFill>
                <a:highlight>
                  <a:srgbClr val="FFFFFF"/>
                </a:highlight>
                <a:latin typeface="Courier New"/>
                <a:ea typeface="Courier New"/>
                <a:cs typeface="Courier New"/>
                <a:sym typeface="Courier New"/>
              </a:rPr>
              <a:t>class</a:t>
            </a:r>
            <a:r>
              <a:rPr lang="en" sz="1250">
                <a:solidFill>
                  <a:srgbClr val="000000"/>
                </a:solidFill>
                <a:highlight>
                  <a:srgbClr val="FFFFFF"/>
                </a:highlight>
                <a:latin typeface="Courier New"/>
                <a:ea typeface="Courier New"/>
                <a:cs typeface="Courier New"/>
                <a:sym typeface="Courier New"/>
              </a:rPr>
              <a:t>=</a:t>
            </a:r>
            <a:r>
              <a:rPr lang="en" sz="1250">
                <a:solidFill>
                  <a:srgbClr val="0000FF"/>
                </a:solidFill>
                <a:highlight>
                  <a:srgbClr val="FFFFFF"/>
                </a:highlight>
                <a:latin typeface="Courier New"/>
                <a:ea typeface="Courier New"/>
                <a:cs typeface="Courier New"/>
                <a:sym typeface="Courier New"/>
              </a:rPr>
              <a:t>"section-3-btn"</a:t>
            </a:r>
            <a:r>
              <a:rPr lang="en" sz="1250">
                <a:solidFill>
                  <a:srgbClr val="800000"/>
                </a:solidFill>
                <a:highlight>
                  <a:srgbClr val="FFFFFF"/>
                </a:highlight>
                <a:latin typeface="Courier New"/>
                <a:ea typeface="Courier New"/>
                <a:cs typeface="Courier New"/>
                <a:sym typeface="Courier New"/>
              </a:rPr>
              <a:t>&gt;</a:t>
            </a:r>
            <a:r>
              <a:rPr lang="en" sz="1250">
                <a:solidFill>
                  <a:srgbClr val="000000"/>
                </a:solidFill>
                <a:highlight>
                  <a:srgbClr val="FFFFFF"/>
                </a:highlight>
                <a:latin typeface="Courier New"/>
                <a:ea typeface="Courier New"/>
                <a:cs typeface="Courier New"/>
                <a:sym typeface="Courier New"/>
              </a:rPr>
              <a:t>Projects</a:t>
            </a:r>
            <a:r>
              <a:rPr lang="en" sz="1250">
                <a:solidFill>
                  <a:srgbClr val="800000"/>
                </a:solidFill>
                <a:highlight>
                  <a:srgbClr val="FFFFFF"/>
                </a:highlight>
                <a:latin typeface="Courier New"/>
                <a:ea typeface="Courier New"/>
                <a:cs typeface="Courier New"/>
                <a:sym typeface="Courier New"/>
              </a:rPr>
              <a:t>&lt;/a&gt;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endParaRPr sz="12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800000"/>
                </a:solidFill>
                <a:highlight>
                  <a:srgbClr val="FFFFFF"/>
                </a:highlight>
                <a:latin typeface="Courier New"/>
                <a:ea typeface="Courier New"/>
                <a:cs typeface="Courier New"/>
                <a:sym typeface="Courier New"/>
              </a:rPr>
              <a:t>&lt;/section&gt;</a:t>
            </a:r>
            <a:endParaRPr sz="12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250">
                <a:solidFill>
                  <a:srgbClr val="000000"/>
                </a:solidFill>
                <a:highlight>
                  <a:srgbClr val="FFFFFF"/>
                </a:highlight>
                <a:latin typeface="Courier New"/>
                <a:ea typeface="Courier New"/>
                <a:cs typeface="Courier New"/>
                <a:sym typeface="Courier New"/>
              </a:rPr>
              <a:t>    </a:t>
            </a:r>
            <a:r>
              <a:rPr lang="en" sz="1250">
                <a:solidFill>
                  <a:srgbClr val="008000"/>
                </a:solidFill>
                <a:highlight>
                  <a:srgbClr val="FFFFFF"/>
                </a:highlight>
                <a:latin typeface="Courier New"/>
                <a:ea typeface="Courier New"/>
                <a:cs typeface="Courier New"/>
                <a:sym typeface="Courier New"/>
              </a:rPr>
              <a:t>&lt;!-- End of Section 3 --&gt;</a:t>
            </a:r>
            <a:endParaRPr sz="1250">
              <a:solidFill>
                <a:srgbClr val="008000"/>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sz="1700"/>
          </a:p>
        </p:txBody>
      </p:sp>
      <p:sp>
        <p:nvSpPr>
          <p:cNvPr id="187" name="Google Shape;187;p28"/>
          <p:cNvSpPr txBox="1"/>
          <p:nvPr/>
        </p:nvSpPr>
        <p:spPr>
          <a:xfrm>
            <a:off x="3876125" y="3253500"/>
            <a:ext cx="4843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The Section 3 has a heading with a image of the developer and a button tag linked with the github page as which will be opened in a new tag defined as a “target”</a:t>
            </a:r>
            <a:endParaRPr>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311700" y="-145025"/>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HTML CODE</a:t>
            </a:r>
            <a:endParaRPr/>
          </a:p>
        </p:txBody>
      </p:sp>
      <p:sp>
        <p:nvSpPr>
          <p:cNvPr id="193" name="Google Shape;193;p29"/>
          <p:cNvSpPr txBox="1">
            <a:spLocks noGrp="1"/>
          </p:cNvSpPr>
          <p:nvPr>
            <p:ph type="body" idx="1"/>
          </p:nvPr>
        </p:nvSpPr>
        <p:spPr>
          <a:xfrm>
            <a:off x="311700" y="376325"/>
            <a:ext cx="8520600" cy="46464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008000"/>
                </a:solidFill>
                <a:highlight>
                  <a:srgbClr val="FFFFFF"/>
                </a:highlight>
                <a:latin typeface="Courier New"/>
                <a:ea typeface="Courier New"/>
                <a:cs typeface="Courier New"/>
                <a:sym typeface="Courier New"/>
              </a:rPr>
              <a:t>&lt;!-- Section 4 --&gt;</a:t>
            </a:r>
            <a:endParaRPr sz="1050">
              <a:solidFill>
                <a:srgbClr val="008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&lt;section</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"section-4"</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id</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"section-4"</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"section-4-text"</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&lt;h2</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"section-4-heading"</a:t>
            </a:r>
            <a:r>
              <a:rPr lang="en" sz="1050">
                <a:solidFill>
                  <a:srgbClr val="800000"/>
                </a:solidFill>
                <a:highlight>
                  <a:srgbClr val="FFFFFF"/>
                </a:highlight>
                <a:latin typeface="Courier New"/>
                <a:ea typeface="Courier New"/>
                <a:cs typeface="Courier New"/>
                <a:sym typeface="Courier New"/>
              </a:rPr>
              <a:t>&gt;</a:t>
            </a:r>
            <a:r>
              <a:rPr lang="en" sz="1050">
                <a:solidFill>
                  <a:srgbClr val="000000"/>
                </a:solidFill>
                <a:highlight>
                  <a:srgbClr val="FFFFFF"/>
                </a:highlight>
                <a:latin typeface="Courier New"/>
                <a:ea typeface="Courier New"/>
                <a:cs typeface="Courier New"/>
                <a:sym typeface="Courier New"/>
              </a:rPr>
              <a:t>Sign Me Up</a:t>
            </a:r>
            <a:r>
              <a:rPr lang="en" sz="1050">
                <a:solidFill>
                  <a:srgbClr val="800000"/>
                </a:solidFill>
                <a:highlight>
                  <a:srgbClr val="FFFFFF"/>
                </a:highlight>
                <a:latin typeface="Courier New"/>
                <a:ea typeface="Courier New"/>
                <a:cs typeface="Courier New"/>
                <a:sym typeface="Courier New"/>
              </a:rPr>
              <a:t>&lt;/h2&gt;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&lt;p</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"section-4-paragraph"</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BE THE FIRST TO KNOW ABOUT SOME NEW PROJECTS</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&lt;/p&gt;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&lt;/div&gt;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800000"/>
                </a:solidFill>
                <a:highlight>
                  <a:srgbClr val="FFFFFF"/>
                </a:highlight>
                <a:latin typeface="Courier New"/>
                <a:ea typeface="Courier New"/>
                <a:cs typeface="Courier New"/>
                <a:sym typeface="Courier New"/>
              </a:rPr>
              <a:t>&lt;form</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"signup-form "</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&lt;input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type</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"email"</a:t>
            </a:r>
            <a:endParaRPr sz="1050">
              <a:solidFill>
                <a:srgbClr val="0000FF"/>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"signup-form-input"</a:t>
            </a:r>
            <a:endParaRPr sz="1050">
              <a:solidFill>
                <a:srgbClr val="0000FF"/>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placeholder</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"Enter Your Email"</a:t>
            </a:r>
            <a:endParaRPr sz="1050">
              <a:solidFill>
                <a:srgbClr val="0000FF"/>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&lt;button</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type</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"submit"</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"signup-form-btn"</a:t>
            </a:r>
            <a:r>
              <a:rPr lang="en" sz="1050">
                <a:solidFill>
                  <a:srgbClr val="800000"/>
                </a:solidFill>
                <a:highlight>
                  <a:srgbClr val="FFFFFF"/>
                </a:highlight>
                <a:latin typeface="Courier New"/>
                <a:ea typeface="Courier New"/>
                <a:cs typeface="Courier New"/>
                <a:sym typeface="Courier New"/>
              </a:rPr>
              <a:t>&gt;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&lt;i</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"fas fa-arrow-right"</a:t>
            </a:r>
            <a:r>
              <a:rPr lang="en" sz="1050">
                <a:solidFill>
                  <a:srgbClr val="800000"/>
                </a:solidFill>
                <a:highlight>
                  <a:srgbClr val="FFFFFF"/>
                </a:highlight>
                <a:latin typeface="Courier New"/>
                <a:ea typeface="Courier New"/>
                <a:cs typeface="Courier New"/>
                <a:sym typeface="Courier New"/>
              </a:rPr>
              <a:t>&gt;&lt;/i&gt;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&lt;/button&gt;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&lt;/form&gt;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&lt;p</a:t>
            </a:r>
            <a:r>
              <a:rPr lang="en" sz="1050">
                <a:solidFill>
                  <a:srgbClr val="000000"/>
                </a:solidFill>
                <a:highlight>
                  <a:srgbClr val="FFFFFF"/>
                </a:highlight>
                <a:latin typeface="Courier New"/>
                <a:ea typeface="Courier New"/>
                <a:cs typeface="Courier New"/>
                <a:sym typeface="Courier New"/>
              </a:rPr>
              <a:t> </a:t>
            </a:r>
            <a:r>
              <a:rPr lang="en" sz="1050">
                <a:solidFill>
                  <a:srgbClr val="FF0000"/>
                </a:solidFill>
                <a:highlight>
                  <a:srgbClr val="FFFFFF"/>
                </a:highlight>
                <a:latin typeface="Courier New"/>
                <a:ea typeface="Courier New"/>
                <a:cs typeface="Courier New"/>
                <a:sym typeface="Courier New"/>
              </a:rPr>
              <a:t>class</a:t>
            </a:r>
            <a:r>
              <a:rPr lang="en" sz="1050">
                <a:solidFill>
                  <a:srgbClr val="000000"/>
                </a:solidFill>
                <a:highlight>
                  <a:srgbClr val="FFFFFF"/>
                </a:highlight>
                <a:latin typeface="Courier New"/>
                <a:ea typeface="Courier New"/>
                <a:cs typeface="Courier New"/>
                <a:sym typeface="Courier New"/>
              </a:rPr>
              <a:t>=</a:t>
            </a:r>
            <a:r>
              <a:rPr lang="en" sz="1050">
                <a:solidFill>
                  <a:srgbClr val="0000FF"/>
                </a:solidFill>
                <a:highlight>
                  <a:srgbClr val="FFFFFF"/>
                </a:highlight>
                <a:latin typeface="Courier New"/>
                <a:ea typeface="Courier New"/>
                <a:cs typeface="Courier New"/>
                <a:sym typeface="Courier New"/>
              </a:rPr>
              <a:t>"copyright"</a:t>
            </a:r>
            <a:r>
              <a:rPr lang="en" sz="1050">
                <a:solidFill>
                  <a:srgbClr val="800000"/>
                </a:solidFill>
                <a:highlight>
                  <a:srgbClr val="FFFFFF"/>
                </a:highlight>
                <a:latin typeface="Courier New"/>
                <a:ea typeface="Courier New"/>
                <a:cs typeface="Courier New"/>
                <a:sym typeface="Courier New"/>
              </a:rPr>
              <a:t>&gt;</a:t>
            </a:r>
            <a:r>
              <a:rPr lang="en" sz="1050">
                <a:solidFill>
                  <a:srgbClr val="000000"/>
                </a:solidFill>
                <a:highlight>
                  <a:srgbClr val="FFFFFF"/>
                </a:highlight>
                <a:latin typeface="Courier New"/>
                <a:ea typeface="Courier New"/>
                <a:cs typeface="Courier New"/>
                <a:sym typeface="Courier New"/>
              </a:rPr>
              <a:t>Charan Parasuraman WEB-PAGE </a:t>
            </a:r>
            <a:r>
              <a:rPr lang="en" sz="1050">
                <a:solidFill>
                  <a:srgbClr val="0000FF"/>
                </a:solidFill>
                <a:highlight>
                  <a:srgbClr val="FFFFFF"/>
                </a:highlight>
                <a:latin typeface="Courier New"/>
                <a:ea typeface="Courier New"/>
                <a:cs typeface="Courier New"/>
                <a:sym typeface="Courier New"/>
              </a:rPr>
              <a:t>&amp;copy;</a:t>
            </a:r>
            <a:r>
              <a:rPr lang="en" sz="1050">
                <a:solidFill>
                  <a:srgbClr val="000000"/>
                </a:solidFill>
                <a:highlight>
                  <a:srgbClr val="FFFFFF"/>
                </a:highlight>
                <a:latin typeface="Courier New"/>
                <a:ea typeface="Courier New"/>
                <a:cs typeface="Courier New"/>
                <a:sym typeface="Courier New"/>
              </a:rPr>
              <a:t> All rights reserved</a:t>
            </a:r>
            <a:r>
              <a:rPr lang="en" sz="1050">
                <a:solidFill>
                  <a:srgbClr val="800000"/>
                </a:solidFill>
                <a:highlight>
                  <a:srgbClr val="FFFFFF"/>
                </a:highlight>
                <a:latin typeface="Courier New"/>
                <a:ea typeface="Courier New"/>
                <a:cs typeface="Courier New"/>
                <a:sym typeface="Courier New"/>
              </a:rPr>
              <a:t>&lt;/p&gt;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&lt;/section&gt;</a:t>
            </a:r>
            <a:endParaRPr sz="1050">
              <a:solidFill>
                <a:srgbClr val="8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008000"/>
                </a:solidFill>
                <a:highlight>
                  <a:srgbClr val="FFFFFF"/>
                </a:highlight>
                <a:latin typeface="Courier New"/>
                <a:ea typeface="Courier New"/>
                <a:cs typeface="Courier New"/>
                <a:sym typeface="Courier New"/>
              </a:rPr>
              <a:t>&lt;!-- End of Section 4 --&gt;</a:t>
            </a:r>
            <a:endParaRPr sz="1050">
              <a:solidFill>
                <a:srgbClr val="008000"/>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
        <p:nvSpPr>
          <p:cNvPr id="194" name="Google Shape;194;p29"/>
          <p:cNvSpPr txBox="1"/>
          <p:nvPr/>
        </p:nvSpPr>
        <p:spPr>
          <a:xfrm>
            <a:off x="4320850" y="1774275"/>
            <a:ext cx="4273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Section 4 if the footer of the page and had a heading with a paragraph and linked with a dummy button and wrapped with text inside and a input specification of an email address and finally a paragraph ends with a copyright text.</a:t>
            </a:r>
            <a:endParaRPr>
              <a:latin typeface="Source Code Pro"/>
              <a:ea typeface="Source Code Pro"/>
              <a:cs typeface="Source Code Pro"/>
              <a:sym typeface="Source Code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CSS Code</a:t>
            </a:r>
            <a:endParaRPr/>
          </a:p>
        </p:txBody>
      </p:sp>
      <p:sp>
        <p:nvSpPr>
          <p:cNvPr id="200" name="Google Shape;200;p30"/>
          <p:cNvSpPr txBox="1">
            <a:spLocks noGrp="1"/>
          </p:cNvSpPr>
          <p:nvPr>
            <p:ph type="body" idx="1"/>
          </p:nvPr>
        </p:nvSpPr>
        <p:spPr>
          <a:xfrm>
            <a:off x="253700" y="1178775"/>
            <a:ext cx="8520600" cy="39171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150">
                <a:solidFill>
                  <a:srgbClr val="008000"/>
                </a:solidFill>
                <a:highlight>
                  <a:srgbClr val="FFFFFF"/>
                </a:highlight>
                <a:latin typeface="Courier New"/>
                <a:ea typeface="Courier New"/>
                <a:cs typeface="Courier New"/>
                <a:sym typeface="Courier New"/>
              </a:rPr>
              <a:t>/* Common Styles */</a:t>
            </a:r>
            <a:endParaRPr sz="1150">
              <a:solidFill>
                <a:srgbClr val="008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800000"/>
                </a:solidFill>
                <a:highlight>
                  <a:srgbClr val="FFFFFF"/>
                </a:highlight>
                <a:latin typeface="Courier New"/>
                <a:ea typeface="Courier New"/>
                <a:cs typeface="Courier New"/>
                <a:sym typeface="Courier New"/>
              </a:rPr>
              <a:t>*</a:t>
            </a:r>
            <a:r>
              <a:rPr lang="en" sz="1150">
                <a:solidFill>
                  <a:srgbClr val="000000"/>
                </a:solidFill>
                <a:highlight>
                  <a:srgbClr val="FFFFFF"/>
                </a:highlight>
                <a:latin typeface="Courier New"/>
                <a:ea typeface="Courier New"/>
                <a:cs typeface="Courier New"/>
                <a:sym typeface="Courier New"/>
              </a:rPr>
              <a:t> {</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margin</a:t>
            </a:r>
            <a:r>
              <a:rPr lang="en" sz="1150">
                <a:solidFill>
                  <a:srgbClr val="000000"/>
                </a:solidFill>
                <a:highlight>
                  <a:srgbClr val="FFFFFF"/>
                </a:highlight>
                <a:latin typeface="Courier New"/>
                <a:ea typeface="Courier New"/>
                <a:cs typeface="Courier New"/>
                <a:sym typeface="Courier New"/>
              </a:rPr>
              <a:t>: </a:t>
            </a:r>
            <a:r>
              <a:rPr lang="en" sz="1150">
                <a:solidFill>
                  <a:srgbClr val="098658"/>
                </a:solidFill>
                <a:highlight>
                  <a:srgbClr val="FFFFFF"/>
                </a:highlight>
                <a:latin typeface="Courier New"/>
                <a:ea typeface="Courier New"/>
                <a:cs typeface="Courier New"/>
                <a:sym typeface="Courier New"/>
              </a:rPr>
              <a:t>0</a:t>
            </a:r>
            <a:r>
              <a:rPr lang="en"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padding</a:t>
            </a:r>
            <a:r>
              <a:rPr lang="en" sz="1150">
                <a:solidFill>
                  <a:srgbClr val="000000"/>
                </a:solidFill>
                <a:highlight>
                  <a:srgbClr val="FFFFFF"/>
                </a:highlight>
                <a:latin typeface="Courier New"/>
                <a:ea typeface="Courier New"/>
                <a:cs typeface="Courier New"/>
                <a:sym typeface="Courier New"/>
              </a:rPr>
              <a:t>: </a:t>
            </a:r>
            <a:r>
              <a:rPr lang="en" sz="1150">
                <a:solidFill>
                  <a:srgbClr val="098658"/>
                </a:solidFill>
                <a:highlight>
                  <a:srgbClr val="FFFFFF"/>
                </a:highlight>
                <a:latin typeface="Courier New"/>
                <a:ea typeface="Courier New"/>
                <a:cs typeface="Courier New"/>
                <a:sym typeface="Courier New"/>
              </a:rPr>
              <a:t>0</a:t>
            </a:r>
            <a:r>
              <a:rPr lang="en"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box-sizing</a:t>
            </a:r>
            <a:r>
              <a:rPr lang="en" sz="1150">
                <a:solidFill>
                  <a:srgbClr val="000000"/>
                </a:solidFill>
                <a:highlight>
                  <a:srgbClr val="FFFFFF"/>
                </a:highlight>
                <a:latin typeface="Courier New"/>
                <a:ea typeface="Courier New"/>
                <a:cs typeface="Courier New"/>
                <a:sym typeface="Courier New"/>
              </a:rPr>
              <a:t>: </a:t>
            </a:r>
            <a:r>
              <a:rPr lang="en" sz="1150">
                <a:solidFill>
                  <a:srgbClr val="0451A5"/>
                </a:solidFill>
                <a:highlight>
                  <a:srgbClr val="FFFFFF"/>
                </a:highlight>
                <a:latin typeface="Courier New"/>
                <a:ea typeface="Courier New"/>
                <a:cs typeface="Courier New"/>
                <a:sym typeface="Courier New"/>
              </a:rPr>
              <a:t>border-box</a:t>
            </a:r>
            <a:r>
              <a:rPr lang="en"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outline</a:t>
            </a:r>
            <a:r>
              <a:rPr lang="en" sz="1150">
                <a:solidFill>
                  <a:srgbClr val="000000"/>
                </a:solidFill>
                <a:highlight>
                  <a:srgbClr val="FFFFFF"/>
                </a:highlight>
                <a:latin typeface="Courier New"/>
                <a:ea typeface="Courier New"/>
                <a:cs typeface="Courier New"/>
                <a:sym typeface="Courier New"/>
              </a:rPr>
              <a:t>: </a:t>
            </a:r>
            <a:r>
              <a:rPr lang="en" sz="1150">
                <a:solidFill>
                  <a:srgbClr val="0451A5"/>
                </a:solidFill>
                <a:highlight>
                  <a:srgbClr val="FFFFFF"/>
                </a:highlight>
                <a:latin typeface="Courier New"/>
                <a:ea typeface="Courier New"/>
                <a:cs typeface="Courier New"/>
                <a:sym typeface="Courier New"/>
              </a:rPr>
              <a:t>none</a:t>
            </a:r>
            <a:r>
              <a:rPr lang="en"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text-decoration</a:t>
            </a:r>
            <a:r>
              <a:rPr lang="en" sz="1150">
                <a:solidFill>
                  <a:srgbClr val="000000"/>
                </a:solidFill>
                <a:highlight>
                  <a:srgbClr val="FFFFFF"/>
                </a:highlight>
                <a:latin typeface="Courier New"/>
                <a:ea typeface="Courier New"/>
                <a:cs typeface="Courier New"/>
                <a:sym typeface="Courier New"/>
              </a:rPr>
              <a:t>: </a:t>
            </a:r>
            <a:r>
              <a:rPr lang="en" sz="1150">
                <a:solidFill>
                  <a:srgbClr val="0451A5"/>
                </a:solidFill>
                <a:highlight>
                  <a:srgbClr val="FFFFFF"/>
                </a:highlight>
                <a:latin typeface="Courier New"/>
                <a:ea typeface="Courier New"/>
                <a:cs typeface="Courier New"/>
                <a:sym typeface="Courier New"/>
              </a:rPr>
              <a:t>none</a:t>
            </a:r>
            <a:r>
              <a:rPr lang="en"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list-style-type</a:t>
            </a:r>
            <a:r>
              <a:rPr lang="en" sz="1150">
                <a:solidFill>
                  <a:srgbClr val="000000"/>
                </a:solidFill>
                <a:highlight>
                  <a:srgbClr val="FFFFFF"/>
                </a:highlight>
                <a:latin typeface="Courier New"/>
                <a:ea typeface="Courier New"/>
                <a:cs typeface="Courier New"/>
                <a:sym typeface="Courier New"/>
              </a:rPr>
              <a:t>: </a:t>
            </a:r>
            <a:r>
              <a:rPr lang="en" sz="1150">
                <a:solidFill>
                  <a:srgbClr val="0451A5"/>
                </a:solidFill>
                <a:highlight>
                  <a:srgbClr val="FFFFFF"/>
                </a:highlight>
                <a:latin typeface="Courier New"/>
                <a:ea typeface="Courier New"/>
                <a:cs typeface="Courier New"/>
                <a:sym typeface="Courier New"/>
              </a:rPr>
              <a:t>none</a:t>
            </a:r>
            <a:r>
              <a:rPr lang="en"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font-family</a:t>
            </a:r>
            <a:r>
              <a:rPr lang="en" sz="1150">
                <a:solidFill>
                  <a:srgbClr val="000000"/>
                </a:solidFill>
                <a:highlight>
                  <a:srgbClr val="FFFFFF"/>
                </a:highlight>
                <a:latin typeface="Courier New"/>
                <a:ea typeface="Courier New"/>
                <a:cs typeface="Courier New"/>
                <a:sym typeface="Courier New"/>
              </a:rPr>
              <a:t>: </a:t>
            </a:r>
            <a:r>
              <a:rPr lang="en" sz="1150">
                <a:solidFill>
                  <a:srgbClr val="A31515"/>
                </a:solidFill>
                <a:highlight>
                  <a:srgbClr val="FFFFFF"/>
                </a:highlight>
                <a:latin typeface="Courier New"/>
                <a:ea typeface="Courier New"/>
                <a:cs typeface="Courier New"/>
                <a:sym typeface="Courier New"/>
              </a:rPr>
              <a:t>"Baloo Da 2"</a:t>
            </a:r>
            <a:r>
              <a:rPr lang="en" sz="1150">
                <a:solidFill>
                  <a:srgbClr val="000000"/>
                </a:solidFill>
                <a:highlight>
                  <a:srgbClr val="FFFFFF"/>
                </a:highlight>
                <a:latin typeface="Courier New"/>
                <a:ea typeface="Courier New"/>
                <a:cs typeface="Courier New"/>
                <a:sym typeface="Courier New"/>
              </a:rPr>
              <a:t>, cursive;</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800000"/>
                </a:solidFill>
                <a:highlight>
                  <a:srgbClr val="FFFFFF"/>
                </a:highlight>
                <a:latin typeface="Courier New"/>
                <a:ea typeface="Courier New"/>
                <a:cs typeface="Courier New"/>
                <a:sym typeface="Courier New"/>
              </a:rPr>
              <a:t>html</a:t>
            </a:r>
            <a:r>
              <a:rPr lang="en" sz="1150">
                <a:solidFill>
                  <a:srgbClr val="000000"/>
                </a:solidFill>
                <a:highlight>
                  <a:srgbClr val="FFFFFF"/>
                </a:highlight>
                <a:latin typeface="Courier New"/>
                <a:ea typeface="Courier New"/>
                <a:cs typeface="Courier New"/>
                <a:sym typeface="Courier New"/>
              </a:rPr>
              <a:t> {</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font-size</a:t>
            </a:r>
            <a:r>
              <a:rPr lang="en" sz="1150">
                <a:solidFill>
                  <a:srgbClr val="000000"/>
                </a:solidFill>
                <a:highlight>
                  <a:srgbClr val="FFFFFF"/>
                </a:highlight>
                <a:latin typeface="Courier New"/>
                <a:ea typeface="Courier New"/>
                <a:cs typeface="Courier New"/>
                <a:sym typeface="Courier New"/>
              </a:rPr>
              <a:t>: </a:t>
            </a:r>
            <a:r>
              <a:rPr lang="en" sz="1150">
                <a:solidFill>
                  <a:srgbClr val="098658"/>
                </a:solidFill>
                <a:highlight>
                  <a:srgbClr val="FFFFFF"/>
                </a:highlight>
                <a:latin typeface="Courier New"/>
                <a:ea typeface="Courier New"/>
                <a:cs typeface="Courier New"/>
                <a:sym typeface="Courier New"/>
              </a:rPr>
              <a:t>62.5%</a:t>
            </a:r>
            <a:r>
              <a:rPr lang="en"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scroll-behavior</a:t>
            </a:r>
            <a:r>
              <a:rPr lang="en" sz="1150">
                <a:solidFill>
                  <a:srgbClr val="000000"/>
                </a:solidFill>
                <a:highlight>
                  <a:srgbClr val="FFFFFF"/>
                </a:highlight>
                <a:latin typeface="Courier New"/>
                <a:ea typeface="Courier New"/>
                <a:cs typeface="Courier New"/>
                <a:sym typeface="Courier New"/>
              </a:rPr>
              <a:t>: </a:t>
            </a:r>
            <a:r>
              <a:rPr lang="en" sz="1150">
                <a:solidFill>
                  <a:srgbClr val="0451A5"/>
                </a:solidFill>
                <a:highlight>
                  <a:srgbClr val="FFFFFF"/>
                </a:highlight>
                <a:latin typeface="Courier New"/>
                <a:ea typeface="Courier New"/>
                <a:cs typeface="Courier New"/>
                <a:sym typeface="Courier New"/>
              </a:rPr>
              <a:t>smooth</a:t>
            </a:r>
            <a:r>
              <a:rPr lang="en" sz="1150">
                <a:solidFill>
                  <a:srgbClr val="000000"/>
                </a:solidFill>
                <a:highlight>
                  <a:srgbClr val="FFFFFF"/>
                </a:highlight>
                <a:latin typeface="Courier New"/>
                <a:ea typeface="Courier New"/>
                <a:cs typeface="Courier New"/>
                <a:sym typeface="Courier New"/>
              </a:rPr>
              <a:t>;</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endParaRPr sz="11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150">
                <a:solidFill>
                  <a:srgbClr val="000000"/>
                </a:solidFill>
                <a:highlight>
                  <a:srgbClr val="FFFFFF"/>
                </a:highlight>
                <a:latin typeface="Courier New"/>
                <a:ea typeface="Courier New"/>
                <a:cs typeface="Courier New"/>
                <a:sym typeface="Courier New"/>
              </a:rPr>
              <a:t>  </a:t>
            </a:r>
            <a:r>
              <a:rPr lang="en" sz="1150">
                <a:solidFill>
                  <a:srgbClr val="008000"/>
                </a:solidFill>
                <a:highlight>
                  <a:srgbClr val="FFFFFF"/>
                </a:highlight>
                <a:latin typeface="Courier New"/>
                <a:ea typeface="Courier New"/>
                <a:cs typeface="Courier New"/>
                <a:sym typeface="Courier New"/>
              </a:rPr>
              <a:t>/* End of Common Styles */</a:t>
            </a:r>
            <a:endParaRPr sz="1150">
              <a:solidFill>
                <a:srgbClr val="008000"/>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CSS Code</a:t>
            </a:r>
            <a:endParaRPr/>
          </a:p>
        </p:txBody>
      </p:sp>
      <p:sp>
        <p:nvSpPr>
          <p:cNvPr id="206" name="Google Shape;206;p31"/>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More Explanation in the Code itself…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the assignment</a:t>
            </a:r>
            <a:endParaRPr/>
          </a:p>
        </p:txBody>
      </p:sp>
      <p:sp>
        <p:nvSpPr>
          <p:cNvPr id="69" name="Google Shape;69;p14"/>
          <p:cNvSpPr txBox="1">
            <a:spLocks noGrp="1"/>
          </p:cNvSpPr>
          <p:nvPr>
            <p:ph type="body" idx="1"/>
          </p:nvPr>
        </p:nvSpPr>
        <p:spPr>
          <a:xfrm>
            <a:off x="311700" y="1314900"/>
            <a:ext cx="8520600" cy="38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A web page about FIFA 2022 and a link to the personal info section. </a:t>
            </a:r>
            <a:endParaRPr sz="2100"/>
          </a:p>
          <a:p>
            <a:pPr marL="0" lvl="0" indent="0" algn="l" rtl="0">
              <a:spcBef>
                <a:spcPts val="1600"/>
              </a:spcBef>
              <a:spcAft>
                <a:spcPts val="0"/>
              </a:spcAft>
              <a:buNone/>
            </a:pPr>
            <a:r>
              <a:rPr lang="en" sz="2100"/>
              <a:t>The landing page has a animation when loaded or refreshed the elements starts to come in orde, with nice transition effects, the heading changes which is done by CSS.</a:t>
            </a:r>
            <a:endParaRPr sz="2100"/>
          </a:p>
          <a:p>
            <a:pPr marL="0" lvl="0" indent="0" algn="l" rtl="0">
              <a:spcBef>
                <a:spcPts val="1600"/>
              </a:spcBef>
              <a:spcAft>
                <a:spcPts val="0"/>
              </a:spcAft>
              <a:buNone/>
            </a:pPr>
            <a:r>
              <a:rPr lang="en" sz="2100"/>
              <a:t>The button present has a cool shining element with a control to navigate to the next section.</a:t>
            </a:r>
            <a:endParaRPr sz="2100"/>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Js Code</a:t>
            </a:r>
            <a:endParaRPr/>
          </a:p>
        </p:txBody>
      </p:sp>
      <p:sp>
        <p:nvSpPr>
          <p:cNvPr id="212" name="Google Shape;212;p32"/>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550">
                <a:solidFill>
                  <a:srgbClr val="008000"/>
                </a:solidFill>
                <a:highlight>
                  <a:srgbClr val="FFFFFF"/>
                </a:highlight>
                <a:latin typeface="Courier New"/>
                <a:ea typeface="Courier New"/>
                <a:cs typeface="Courier New"/>
                <a:sym typeface="Courier New"/>
              </a:rPr>
              <a:t>// Navbar</a:t>
            </a:r>
            <a:endParaRPr sz="1550">
              <a:solidFill>
                <a:srgbClr val="008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550">
                <a:solidFill>
                  <a:srgbClr val="0000FF"/>
                </a:solidFill>
                <a:highlight>
                  <a:srgbClr val="FFFFFF"/>
                </a:highlight>
                <a:latin typeface="Courier New"/>
                <a:ea typeface="Courier New"/>
                <a:cs typeface="Courier New"/>
                <a:sym typeface="Courier New"/>
              </a:rPr>
              <a:t>const</a:t>
            </a:r>
            <a:r>
              <a:rPr lang="en" sz="1550">
                <a:solidFill>
                  <a:srgbClr val="000000"/>
                </a:solidFill>
                <a:highlight>
                  <a:srgbClr val="FFFFFF"/>
                </a:highlight>
                <a:latin typeface="Courier New"/>
                <a:ea typeface="Courier New"/>
                <a:cs typeface="Courier New"/>
                <a:sym typeface="Courier New"/>
              </a:rPr>
              <a:t> </a:t>
            </a:r>
            <a:r>
              <a:rPr lang="en" sz="1550">
                <a:solidFill>
                  <a:srgbClr val="0070C1"/>
                </a:solidFill>
                <a:highlight>
                  <a:srgbClr val="FFFFFF"/>
                </a:highlight>
                <a:latin typeface="Courier New"/>
                <a:ea typeface="Courier New"/>
                <a:cs typeface="Courier New"/>
                <a:sym typeface="Courier New"/>
              </a:rPr>
              <a:t>menu</a:t>
            </a:r>
            <a:r>
              <a:rPr lang="en" sz="1550">
                <a:solidFill>
                  <a:srgbClr val="000000"/>
                </a:solidFill>
                <a:highlight>
                  <a:srgbClr val="FFFFFF"/>
                </a:highlight>
                <a:latin typeface="Courier New"/>
                <a:ea typeface="Courier New"/>
                <a:cs typeface="Courier New"/>
                <a:sym typeface="Courier New"/>
              </a:rPr>
              <a:t> = </a:t>
            </a:r>
            <a:r>
              <a:rPr lang="en" sz="1550">
                <a:solidFill>
                  <a:srgbClr val="001080"/>
                </a:solidFill>
                <a:highlight>
                  <a:srgbClr val="FFFFFF"/>
                </a:highlight>
                <a:latin typeface="Courier New"/>
                <a:ea typeface="Courier New"/>
                <a:cs typeface="Courier New"/>
                <a:sym typeface="Courier New"/>
              </a:rPr>
              <a:t>document</a:t>
            </a:r>
            <a:r>
              <a:rPr lang="en" sz="1550">
                <a:solidFill>
                  <a:srgbClr val="000000"/>
                </a:solidFill>
                <a:highlight>
                  <a:srgbClr val="FFFFFF"/>
                </a:highlight>
                <a:latin typeface="Courier New"/>
                <a:ea typeface="Courier New"/>
                <a:cs typeface="Courier New"/>
                <a:sym typeface="Courier New"/>
              </a:rPr>
              <a:t>.</a:t>
            </a:r>
            <a:r>
              <a:rPr lang="en" sz="1550">
                <a:solidFill>
                  <a:srgbClr val="795E26"/>
                </a:solidFill>
                <a:highlight>
                  <a:srgbClr val="FFFFFF"/>
                </a:highlight>
                <a:latin typeface="Courier New"/>
                <a:ea typeface="Courier New"/>
                <a:cs typeface="Courier New"/>
                <a:sym typeface="Courier New"/>
              </a:rPr>
              <a:t>querySelector</a:t>
            </a:r>
            <a:r>
              <a:rPr lang="en" sz="1550">
                <a:solidFill>
                  <a:srgbClr val="000000"/>
                </a:solidFill>
                <a:highlight>
                  <a:srgbClr val="FFFFFF"/>
                </a:highlight>
                <a:latin typeface="Courier New"/>
                <a:ea typeface="Courier New"/>
                <a:cs typeface="Courier New"/>
                <a:sym typeface="Courier New"/>
              </a:rPr>
              <a:t>(</a:t>
            </a:r>
            <a:r>
              <a:rPr lang="en" sz="1550">
                <a:solidFill>
                  <a:srgbClr val="A31515"/>
                </a:solidFill>
                <a:highlight>
                  <a:srgbClr val="FFFFFF"/>
                </a:highlight>
                <a:latin typeface="Courier New"/>
                <a:ea typeface="Courier New"/>
                <a:cs typeface="Courier New"/>
                <a:sym typeface="Courier New"/>
              </a:rPr>
              <a:t>".menu"</a:t>
            </a:r>
            <a:r>
              <a:rPr lang="en" sz="1550">
                <a:solidFill>
                  <a:srgbClr val="000000"/>
                </a:solidFill>
                <a:highlight>
                  <a:srgbClr val="FFFFFF"/>
                </a:highlight>
                <a:latin typeface="Courier New"/>
                <a:ea typeface="Courier New"/>
                <a:cs typeface="Courier New"/>
                <a:sym typeface="Courier New"/>
              </a:rPr>
              <a:t>);</a:t>
            </a:r>
            <a:endParaRPr sz="15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550">
                <a:solidFill>
                  <a:srgbClr val="0000FF"/>
                </a:solidFill>
                <a:highlight>
                  <a:srgbClr val="FFFFFF"/>
                </a:highlight>
                <a:latin typeface="Courier New"/>
                <a:ea typeface="Courier New"/>
                <a:cs typeface="Courier New"/>
                <a:sym typeface="Courier New"/>
              </a:rPr>
              <a:t>const</a:t>
            </a:r>
            <a:r>
              <a:rPr lang="en" sz="1550">
                <a:solidFill>
                  <a:srgbClr val="000000"/>
                </a:solidFill>
                <a:highlight>
                  <a:srgbClr val="FFFFFF"/>
                </a:highlight>
                <a:latin typeface="Courier New"/>
                <a:ea typeface="Courier New"/>
                <a:cs typeface="Courier New"/>
                <a:sym typeface="Courier New"/>
              </a:rPr>
              <a:t> </a:t>
            </a:r>
            <a:r>
              <a:rPr lang="en" sz="1550">
                <a:solidFill>
                  <a:srgbClr val="0070C1"/>
                </a:solidFill>
                <a:highlight>
                  <a:srgbClr val="FFFFFF"/>
                </a:highlight>
                <a:latin typeface="Courier New"/>
                <a:ea typeface="Courier New"/>
                <a:cs typeface="Courier New"/>
                <a:sym typeface="Courier New"/>
              </a:rPr>
              <a:t>navbar</a:t>
            </a:r>
            <a:r>
              <a:rPr lang="en" sz="1550">
                <a:solidFill>
                  <a:srgbClr val="000000"/>
                </a:solidFill>
                <a:highlight>
                  <a:srgbClr val="FFFFFF"/>
                </a:highlight>
                <a:latin typeface="Courier New"/>
                <a:ea typeface="Courier New"/>
                <a:cs typeface="Courier New"/>
                <a:sym typeface="Courier New"/>
              </a:rPr>
              <a:t> = </a:t>
            </a:r>
            <a:r>
              <a:rPr lang="en" sz="1550">
                <a:solidFill>
                  <a:srgbClr val="001080"/>
                </a:solidFill>
                <a:highlight>
                  <a:srgbClr val="FFFFFF"/>
                </a:highlight>
                <a:latin typeface="Courier New"/>
                <a:ea typeface="Courier New"/>
                <a:cs typeface="Courier New"/>
                <a:sym typeface="Courier New"/>
              </a:rPr>
              <a:t>document</a:t>
            </a:r>
            <a:r>
              <a:rPr lang="en" sz="1550">
                <a:solidFill>
                  <a:srgbClr val="000000"/>
                </a:solidFill>
                <a:highlight>
                  <a:srgbClr val="FFFFFF"/>
                </a:highlight>
                <a:latin typeface="Courier New"/>
                <a:ea typeface="Courier New"/>
                <a:cs typeface="Courier New"/>
                <a:sym typeface="Courier New"/>
              </a:rPr>
              <a:t>.</a:t>
            </a:r>
            <a:r>
              <a:rPr lang="en" sz="1550">
                <a:solidFill>
                  <a:srgbClr val="795E26"/>
                </a:solidFill>
                <a:highlight>
                  <a:srgbClr val="FFFFFF"/>
                </a:highlight>
                <a:latin typeface="Courier New"/>
                <a:ea typeface="Courier New"/>
                <a:cs typeface="Courier New"/>
                <a:sym typeface="Courier New"/>
              </a:rPr>
              <a:t>querySelector</a:t>
            </a:r>
            <a:r>
              <a:rPr lang="en" sz="1550">
                <a:solidFill>
                  <a:srgbClr val="000000"/>
                </a:solidFill>
                <a:highlight>
                  <a:srgbClr val="FFFFFF"/>
                </a:highlight>
                <a:latin typeface="Courier New"/>
                <a:ea typeface="Courier New"/>
                <a:cs typeface="Courier New"/>
                <a:sym typeface="Courier New"/>
              </a:rPr>
              <a:t>(</a:t>
            </a:r>
            <a:r>
              <a:rPr lang="en" sz="1550">
                <a:solidFill>
                  <a:srgbClr val="A31515"/>
                </a:solidFill>
                <a:highlight>
                  <a:srgbClr val="FFFFFF"/>
                </a:highlight>
                <a:latin typeface="Courier New"/>
                <a:ea typeface="Courier New"/>
                <a:cs typeface="Courier New"/>
                <a:sym typeface="Courier New"/>
              </a:rPr>
              <a:t>".navbar"</a:t>
            </a:r>
            <a:r>
              <a:rPr lang="en" sz="1550">
                <a:solidFill>
                  <a:srgbClr val="000000"/>
                </a:solidFill>
                <a:highlight>
                  <a:srgbClr val="FFFFFF"/>
                </a:highlight>
                <a:latin typeface="Courier New"/>
                <a:ea typeface="Courier New"/>
                <a:cs typeface="Courier New"/>
                <a:sym typeface="Courier New"/>
              </a:rPr>
              <a:t>);</a:t>
            </a:r>
            <a:endParaRPr sz="15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5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550">
                <a:solidFill>
                  <a:srgbClr val="0070C1"/>
                </a:solidFill>
                <a:highlight>
                  <a:srgbClr val="FFFFFF"/>
                </a:highlight>
                <a:latin typeface="Courier New"/>
                <a:ea typeface="Courier New"/>
                <a:cs typeface="Courier New"/>
                <a:sym typeface="Courier New"/>
              </a:rPr>
              <a:t>menu</a:t>
            </a:r>
            <a:r>
              <a:rPr lang="en" sz="1550">
                <a:solidFill>
                  <a:srgbClr val="000000"/>
                </a:solidFill>
                <a:highlight>
                  <a:srgbClr val="FFFFFF"/>
                </a:highlight>
                <a:latin typeface="Courier New"/>
                <a:ea typeface="Courier New"/>
                <a:cs typeface="Courier New"/>
                <a:sym typeface="Courier New"/>
              </a:rPr>
              <a:t>.</a:t>
            </a:r>
            <a:r>
              <a:rPr lang="en" sz="1550">
                <a:solidFill>
                  <a:srgbClr val="795E26"/>
                </a:solidFill>
                <a:highlight>
                  <a:srgbClr val="FFFFFF"/>
                </a:highlight>
                <a:latin typeface="Courier New"/>
                <a:ea typeface="Courier New"/>
                <a:cs typeface="Courier New"/>
                <a:sym typeface="Courier New"/>
              </a:rPr>
              <a:t>addEventListener</a:t>
            </a:r>
            <a:r>
              <a:rPr lang="en" sz="1550">
                <a:solidFill>
                  <a:srgbClr val="000000"/>
                </a:solidFill>
                <a:highlight>
                  <a:srgbClr val="FFFFFF"/>
                </a:highlight>
                <a:latin typeface="Courier New"/>
                <a:ea typeface="Courier New"/>
                <a:cs typeface="Courier New"/>
                <a:sym typeface="Courier New"/>
              </a:rPr>
              <a:t>(</a:t>
            </a:r>
            <a:r>
              <a:rPr lang="en" sz="1550">
                <a:solidFill>
                  <a:srgbClr val="A31515"/>
                </a:solidFill>
                <a:highlight>
                  <a:srgbClr val="FFFFFF"/>
                </a:highlight>
                <a:latin typeface="Courier New"/>
                <a:ea typeface="Courier New"/>
                <a:cs typeface="Courier New"/>
                <a:sym typeface="Courier New"/>
              </a:rPr>
              <a:t>"click"</a:t>
            </a:r>
            <a:r>
              <a:rPr lang="en" sz="1550">
                <a:solidFill>
                  <a:srgbClr val="000000"/>
                </a:solidFill>
                <a:highlight>
                  <a:srgbClr val="FFFFFF"/>
                </a:highlight>
                <a:latin typeface="Courier New"/>
                <a:ea typeface="Courier New"/>
                <a:cs typeface="Courier New"/>
                <a:sym typeface="Courier New"/>
              </a:rPr>
              <a:t>, () </a:t>
            </a:r>
            <a:r>
              <a:rPr lang="en" sz="1550">
                <a:solidFill>
                  <a:srgbClr val="0000FF"/>
                </a:solidFill>
                <a:highlight>
                  <a:srgbClr val="FFFFFF"/>
                </a:highlight>
                <a:latin typeface="Courier New"/>
                <a:ea typeface="Courier New"/>
                <a:cs typeface="Courier New"/>
                <a:sym typeface="Courier New"/>
              </a:rPr>
              <a:t>=&gt;</a:t>
            </a:r>
            <a:r>
              <a:rPr lang="en" sz="1550">
                <a:solidFill>
                  <a:srgbClr val="000000"/>
                </a:solidFill>
                <a:highlight>
                  <a:srgbClr val="FFFFFF"/>
                </a:highlight>
                <a:latin typeface="Courier New"/>
                <a:ea typeface="Courier New"/>
                <a:cs typeface="Courier New"/>
                <a:sym typeface="Courier New"/>
              </a:rPr>
              <a:t> {</a:t>
            </a:r>
            <a:endParaRPr sz="15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550">
                <a:solidFill>
                  <a:srgbClr val="000000"/>
                </a:solidFill>
                <a:highlight>
                  <a:srgbClr val="FFFFFF"/>
                </a:highlight>
                <a:latin typeface="Courier New"/>
                <a:ea typeface="Courier New"/>
                <a:cs typeface="Courier New"/>
                <a:sym typeface="Courier New"/>
              </a:rPr>
              <a:t>  </a:t>
            </a:r>
            <a:r>
              <a:rPr lang="en" sz="1550">
                <a:solidFill>
                  <a:srgbClr val="0070C1"/>
                </a:solidFill>
                <a:highlight>
                  <a:srgbClr val="FFFFFF"/>
                </a:highlight>
                <a:latin typeface="Courier New"/>
                <a:ea typeface="Courier New"/>
                <a:cs typeface="Courier New"/>
                <a:sym typeface="Courier New"/>
              </a:rPr>
              <a:t>navbar</a:t>
            </a:r>
            <a:r>
              <a:rPr lang="en" sz="1550">
                <a:solidFill>
                  <a:srgbClr val="000000"/>
                </a:solidFill>
                <a:highlight>
                  <a:srgbClr val="FFFFFF"/>
                </a:highlight>
                <a:latin typeface="Courier New"/>
                <a:ea typeface="Courier New"/>
                <a:cs typeface="Courier New"/>
                <a:sym typeface="Courier New"/>
              </a:rPr>
              <a:t>.</a:t>
            </a:r>
            <a:r>
              <a:rPr lang="en" sz="1550">
                <a:solidFill>
                  <a:srgbClr val="0070C1"/>
                </a:solidFill>
                <a:highlight>
                  <a:srgbClr val="FFFFFF"/>
                </a:highlight>
                <a:latin typeface="Courier New"/>
                <a:ea typeface="Courier New"/>
                <a:cs typeface="Courier New"/>
                <a:sym typeface="Courier New"/>
              </a:rPr>
              <a:t>classList</a:t>
            </a:r>
            <a:r>
              <a:rPr lang="en" sz="1550">
                <a:solidFill>
                  <a:srgbClr val="000000"/>
                </a:solidFill>
                <a:highlight>
                  <a:srgbClr val="FFFFFF"/>
                </a:highlight>
                <a:latin typeface="Courier New"/>
                <a:ea typeface="Courier New"/>
                <a:cs typeface="Courier New"/>
                <a:sym typeface="Courier New"/>
              </a:rPr>
              <a:t>.</a:t>
            </a:r>
            <a:r>
              <a:rPr lang="en" sz="1550">
                <a:solidFill>
                  <a:srgbClr val="795E26"/>
                </a:solidFill>
                <a:highlight>
                  <a:srgbClr val="FFFFFF"/>
                </a:highlight>
                <a:latin typeface="Courier New"/>
                <a:ea typeface="Courier New"/>
                <a:cs typeface="Courier New"/>
                <a:sym typeface="Courier New"/>
              </a:rPr>
              <a:t>toggle</a:t>
            </a:r>
            <a:r>
              <a:rPr lang="en" sz="1550">
                <a:solidFill>
                  <a:srgbClr val="000000"/>
                </a:solidFill>
                <a:highlight>
                  <a:srgbClr val="FFFFFF"/>
                </a:highlight>
                <a:latin typeface="Courier New"/>
                <a:ea typeface="Courier New"/>
                <a:cs typeface="Courier New"/>
                <a:sym typeface="Courier New"/>
              </a:rPr>
              <a:t>(</a:t>
            </a:r>
            <a:r>
              <a:rPr lang="en" sz="1550">
                <a:solidFill>
                  <a:srgbClr val="A31515"/>
                </a:solidFill>
                <a:highlight>
                  <a:srgbClr val="FFFFFF"/>
                </a:highlight>
                <a:latin typeface="Courier New"/>
                <a:ea typeface="Courier New"/>
                <a:cs typeface="Courier New"/>
                <a:sym typeface="Courier New"/>
              </a:rPr>
              <a:t>"change"</a:t>
            </a:r>
            <a:r>
              <a:rPr lang="en" sz="1550">
                <a:solidFill>
                  <a:srgbClr val="000000"/>
                </a:solidFill>
                <a:highlight>
                  <a:srgbClr val="FFFFFF"/>
                </a:highlight>
                <a:latin typeface="Courier New"/>
                <a:ea typeface="Courier New"/>
                <a:cs typeface="Courier New"/>
                <a:sym typeface="Courier New"/>
              </a:rPr>
              <a:t>);</a:t>
            </a:r>
            <a:endParaRPr sz="15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550">
                <a:solidFill>
                  <a:srgbClr val="000000"/>
                </a:solidFill>
                <a:highlight>
                  <a:srgbClr val="FFFFFF"/>
                </a:highlight>
                <a:latin typeface="Courier New"/>
                <a:ea typeface="Courier New"/>
                <a:cs typeface="Courier New"/>
                <a:sym typeface="Courier New"/>
              </a:rPr>
              <a:t>  </a:t>
            </a:r>
            <a:r>
              <a:rPr lang="en" sz="1550">
                <a:solidFill>
                  <a:srgbClr val="0070C1"/>
                </a:solidFill>
                <a:highlight>
                  <a:srgbClr val="FFFFFF"/>
                </a:highlight>
                <a:latin typeface="Courier New"/>
                <a:ea typeface="Courier New"/>
                <a:cs typeface="Courier New"/>
                <a:sym typeface="Courier New"/>
              </a:rPr>
              <a:t>menu</a:t>
            </a:r>
            <a:r>
              <a:rPr lang="en" sz="1550">
                <a:solidFill>
                  <a:srgbClr val="000000"/>
                </a:solidFill>
                <a:highlight>
                  <a:srgbClr val="FFFFFF"/>
                </a:highlight>
                <a:latin typeface="Courier New"/>
                <a:ea typeface="Courier New"/>
                <a:cs typeface="Courier New"/>
                <a:sym typeface="Courier New"/>
              </a:rPr>
              <a:t>.</a:t>
            </a:r>
            <a:r>
              <a:rPr lang="en" sz="1550">
                <a:solidFill>
                  <a:srgbClr val="0070C1"/>
                </a:solidFill>
                <a:highlight>
                  <a:srgbClr val="FFFFFF"/>
                </a:highlight>
                <a:latin typeface="Courier New"/>
                <a:ea typeface="Courier New"/>
                <a:cs typeface="Courier New"/>
                <a:sym typeface="Courier New"/>
              </a:rPr>
              <a:t>classList</a:t>
            </a:r>
            <a:r>
              <a:rPr lang="en" sz="1550">
                <a:solidFill>
                  <a:srgbClr val="000000"/>
                </a:solidFill>
                <a:highlight>
                  <a:srgbClr val="FFFFFF"/>
                </a:highlight>
                <a:latin typeface="Courier New"/>
                <a:ea typeface="Courier New"/>
                <a:cs typeface="Courier New"/>
                <a:sym typeface="Courier New"/>
              </a:rPr>
              <a:t>.</a:t>
            </a:r>
            <a:r>
              <a:rPr lang="en" sz="1550">
                <a:solidFill>
                  <a:srgbClr val="795E26"/>
                </a:solidFill>
                <a:highlight>
                  <a:srgbClr val="FFFFFF"/>
                </a:highlight>
                <a:latin typeface="Courier New"/>
                <a:ea typeface="Courier New"/>
                <a:cs typeface="Courier New"/>
                <a:sym typeface="Courier New"/>
              </a:rPr>
              <a:t>toggle</a:t>
            </a:r>
            <a:r>
              <a:rPr lang="en" sz="1550">
                <a:solidFill>
                  <a:srgbClr val="000000"/>
                </a:solidFill>
                <a:highlight>
                  <a:srgbClr val="FFFFFF"/>
                </a:highlight>
                <a:latin typeface="Courier New"/>
                <a:ea typeface="Courier New"/>
                <a:cs typeface="Courier New"/>
                <a:sym typeface="Courier New"/>
              </a:rPr>
              <a:t>(</a:t>
            </a:r>
            <a:r>
              <a:rPr lang="en" sz="1550">
                <a:solidFill>
                  <a:srgbClr val="A31515"/>
                </a:solidFill>
                <a:highlight>
                  <a:srgbClr val="FFFFFF"/>
                </a:highlight>
                <a:latin typeface="Courier New"/>
                <a:ea typeface="Courier New"/>
                <a:cs typeface="Courier New"/>
                <a:sym typeface="Courier New"/>
              </a:rPr>
              <a:t>'change'</a:t>
            </a:r>
            <a:r>
              <a:rPr lang="en" sz="1550">
                <a:solidFill>
                  <a:srgbClr val="000000"/>
                </a:solidFill>
                <a:highlight>
                  <a:srgbClr val="FFFFFF"/>
                </a:highlight>
                <a:latin typeface="Courier New"/>
                <a:ea typeface="Courier New"/>
                <a:cs typeface="Courier New"/>
                <a:sym typeface="Courier New"/>
              </a:rPr>
              <a:t>)</a:t>
            </a:r>
            <a:endParaRPr sz="15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550">
                <a:solidFill>
                  <a:srgbClr val="000000"/>
                </a:solidFill>
                <a:highlight>
                  <a:srgbClr val="FFFFFF"/>
                </a:highlight>
                <a:latin typeface="Courier New"/>
                <a:ea typeface="Courier New"/>
                <a:cs typeface="Courier New"/>
                <a:sym typeface="Courier New"/>
              </a:rPr>
              <a:t>});</a:t>
            </a:r>
            <a:endParaRPr sz="15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550">
                <a:solidFill>
                  <a:srgbClr val="008000"/>
                </a:solidFill>
                <a:highlight>
                  <a:srgbClr val="FFFFFF"/>
                </a:highlight>
                <a:latin typeface="Courier New"/>
                <a:ea typeface="Courier New"/>
                <a:cs typeface="Courier New"/>
                <a:sym typeface="Courier New"/>
              </a:rPr>
              <a:t>// End of Navbar</a:t>
            </a:r>
            <a:endParaRPr sz="1550">
              <a:solidFill>
                <a:srgbClr val="008000"/>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
        <p:nvSpPr>
          <p:cNvPr id="213" name="Google Shape;213;p32"/>
          <p:cNvSpPr txBox="1"/>
          <p:nvPr/>
        </p:nvSpPr>
        <p:spPr>
          <a:xfrm>
            <a:off x="5297350" y="2779750"/>
            <a:ext cx="3683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Nave bar selector to add action listener as a Event click listener and to toggle to the menu options.</a:t>
            </a:r>
            <a:endParaRPr>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311700" y="130775"/>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Js Code</a:t>
            </a:r>
            <a:endParaRPr/>
          </a:p>
        </p:txBody>
      </p:sp>
      <p:sp>
        <p:nvSpPr>
          <p:cNvPr id="219" name="Google Shape;219;p33"/>
          <p:cNvSpPr txBox="1">
            <a:spLocks noGrp="1"/>
          </p:cNvSpPr>
          <p:nvPr>
            <p:ph type="body" idx="1"/>
          </p:nvPr>
        </p:nvSpPr>
        <p:spPr>
          <a:xfrm>
            <a:off x="311700" y="699900"/>
            <a:ext cx="8520600" cy="44436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rgbClr val="008000"/>
                </a:solidFill>
                <a:highlight>
                  <a:srgbClr val="FFFFFF"/>
                </a:highlight>
                <a:latin typeface="Courier New"/>
                <a:ea typeface="Courier New"/>
                <a:cs typeface="Courier New"/>
                <a:sym typeface="Courier New"/>
              </a:rPr>
              <a:t>// Section 2 Video</a:t>
            </a:r>
            <a:endParaRPr sz="1050">
              <a:solidFill>
                <a:srgbClr val="008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FF"/>
                </a:solidFill>
                <a:highlight>
                  <a:srgbClr val="FFFFFF"/>
                </a:highlight>
                <a:latin typeface="Courier New"/>
                <a:ea typeface="Courier New"/>
                <a:cs typeface="Courier New"/>
                <a:sym typeface="Courier New"/>
              </a:rPr>
              <a:t>const</a:t>
            </a:r>
            <a:r>
              <a:rPr lang="en" sz="1050">
                <a:solidFill>
                  <a:srgbClr val="000000"/>
                </a:solidFill>
                <a:highlight>
                  <a:srgbClr val="FFFFFF"/>
                </a:highlight>
                <a:latin typeface="Courier New"/>
                <a:ea typeface="Courier New"/>
                <a:cs typeface="Courier New"/>
                <a:sym typeface="Courier New"/>
              </a:rPr>
              <a:t> </a:t>
            </a:r>
            <a:r>
              <a:rPr lang="en" sz="1050">
                <a:solidFill>
                  <a:srgbClr val="0070C1"/>
                </a:solidFill>
                <a:highlight>
                  <a:srgbClr val="FFFFFF"/>
                </a:highlight>
                <a:latin typeface="Courier New"/>
                <a:ea typeface="Courier New"/>
                <a:cs typeface="Courier New"/>
                <a:sym typeface="Courier New"/>
              </a:rPr>
              <a:t>video</a:t>
            </a:r>
            <a:r>
              <a:rPr lang="en" sz="1050">
                <a:solidFill>
                  <a:srgbClr val="000000"/>
                </a:solidFill>
                <a:highlight>
                  <a:srgbClr val="FFFFFF"/>
                </a:highlight>
                <a:latin typeface="Courier New"/>
                <a:ea typeface="Courier New"/>
                <a:cs typeface="Courier New"/>
                <a:sym typeface="Courier New"/>
              </a:rPr>
              <a:t> = </a:t>
            </a:r>
            <a:r>
              <a:rPr lang="en" sz="1050">
                <a:solidFill>
                  <a:srgbClr val="001080"/>
                </a:solidFill>
                <a:highlight>
                  <a:srgbClr val="FFFFFF"/>
                </a:highlight>
                <a:latin typeface="Courier New"/>
                <a:ea typeface="Courier New"/>
                <a:cs typeface="Courier New"/>
                <a:sym typeface="Courier New"/>
              </a:rPr>
              <a:t>document</a:t>
            </a:r>
            <a:r>
              <a:rPr lang="en" sz="1050">
                <a:solidFill>
                  <a:srgbClr val="000000"/>
                </a:solidFill>
                <a:highlight>
                  <a:srgbClr val="FFFFFF"/>
                </a:highlight>
                <a:latin typeface="Courier New"/>
                <a:ea typeface="Courier New"/>
                <a:cs typeface="Courier New"/>
                <a:sym typeface="Courier New"/>
              </a:rPr>
              <a:t>.</a:t>
            </a:r>
            <a:r>
              <a:rPr lang="en" sz="1050">
                <a:solidFill>
                  <a:srgbClr val="795E26"/>
                </a:solidFill>
                <a:highlight>
                  <a:srgbClr val="FFFFFF"/>
                </a:highlight>
                <a:latin typeface="Courier New"/>
                <a:ea typeface="Courier New"/>
                <a:cs typeface="Courier New"/>
                <a:sym typeface="Courier New"/>
              </a:rPr>
              <a:t>querySelector</a:t>
            </a:r>
            <a:r>
              <a:rPr lang="en" sz="1050">
                <a:solidFill>
                  <a:srgbClr val="000000"/>
                </a:solidFill>
                <a:highlight>
                  <a:srgbClr val="FFFFFF"/>
                </a:highlight>
                <a:latin typeface="Courier New"/>
                <a:ea typeface="Courier New"/>
                <a:cs typeface="Courier New"/>
                <a:sym typeface="Courier New"/>
              </a:rPr>
              <a:t>(</a:t>
            </a:r>
            <a:r>
              <a:rPr lang="en" sz="1050">
                <a:solidFill>
                  <a:srgbClr val="A31515"/>
                </a:solidFill>
                <a:highlight>
                  <a:srgbClr val="FFFFFF"/>
                </a:highlight>
                <a:latin typeface="Courier New"/>
                <a:ea typeface="Courier New"/>
                <a:cs typeface="Courier New"/>
                <a:sym typeface="Courier New"/>
              </a:rPr>
              <a:t>'.video'</a:t>
            </a:r>
            <a:r>
              <a:rPr lang="en" sz="1050">
                <a:solidFill>
                  <a:srgbClr val="000000"/>
                </a:solidFill>
                <a:highlight>
                  <a:srgbClr val="FFFFFF"/>
                </a:highlight>
                <a:latin typeface="Courier New"/>
                <a:ea typeface="Courier New"/>
                <a:cs typeface="Courier New"/>
                <a:sym typeface="Courier New"/>
              </a:rPr>
              <a:t>)</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FF"/>
                </a:solidFill>
                <a:highlight>
                  <a:srgbClr val="FFFFFF"/>
                </a:highlight>
                <a:latin typeface="Courier New"/>
                <a:ea typeface="Courier New"/>
                <a:cs typeface="Courier New"/>
                <a:sym typeface="Courier New"/>
              </a:rPr>
              <a:t>const</a:t>
            </a:r>
            <a:r>
              <a:rPr lang="en" sz="1050">
                <a:solidFill>
                  <a:srgbClr val="000000"/>
                </a:solidFill>
                <a:highlight>
                  <a:srgbClr val="FFFFFF"/>
                </a:highlight>
                <a:latin typeface="Courier New"/>
                <a:ea typeface="Courier New"/>
                <a:cs typeface="Courier New"/>
                <a:sym typeface="Courier New"/>
              </a:rPr>
              <a:t> </a:t>
            </a:r>
            <a:r>
              <a:rPr lang="en" sz="1050">
                <a:solidFill>
                  <a:srgbClr val="0070C1"/>
                </a:solidFill>
                <a:highlight>
                  <a:srgbClr val="FFFFFF"/>
                </a:highlight>
                <a:latin typeface="Courier New"/>
                <a:ea typeface="Courier New"/>
                <a:cs typeface="Courier New"/>
                <a:sym typeface="Courier New"/>
              </a:rPr>
              <a:t>btn</a:t>
            </a:r>
            <a:r>
              <a:rPr lang="en" sz="1050">
                <a:solidFill>
                  <a:srgbClr val="000000"/>
                </a:solidFill>
                <a:highlight>
                  <a:srgbClr val="FFFFFF"/>
                </a:highlight>
                <a:latin typeface="Courier New"/>
                <a:ea typeface="Courier New"/>
                <a:cs typeface="Courier New"/>
                <a:sym typeface="Courier New"/>
              </a:rPr>
              <a:t> = </a:t>
            </a:r>
            <a:r>
              <a:rPr lang="en" sz="1050">
                <a:solidFill>
                  <a:srgbClr val="001080"/>
                </a:solidFill>
                <a:highlight>
                  <a:srgbClr val="FFFFFF"/>
                </a:highlight>
                <a:latin typeface="Courier New"/>
                <a:ea typeface="Courier New"/>
                <a:cs typeface="Courier New"/>
                <a:sym typeface="Courier New"/>
              </a:rPr>
              <a:t>document</a:t>
            </a:r>
            <a:r>
              <a:rPr lang="en" sz="1050">
                <a:solidFill>
                  <a:srgbClr val="000000"/>
                </a:solidFill>
                <a:highlight>
                  <a:srgbClr val="FFFFFF"/>
                </a:highlight>
                <a:latin typeface="Courier New"/>
                <a:ea typeface="Courier New"/>
                <a:cs typeface="Courier New"/>
                <a:sym typeface="Courier New"/>
              </a:rPr>
              <a:t>.</a:t>
            </a:r>
            <a:r>
              <a:rPr lang="en" sz="1050">
                <a:solidFill>
                  <a:srgbClr val="795E26"/>
                </a:solidFill>
                <a:highlight>
                  <a:srgbClr val="FFFFFF"/>
                </a:highlight>
                <a:latin typeface="Courier New"/>
                <a:ea typeface="Courier New"/>
                <a:cs typeface="Courier New"/>
                <a:sym typeface="Courier New"/>
              </a:rPr>
              <a:t>querySelector</a:t>
            </a:r>
            <a:r>
              <a:rPr lang="en" sz="1050">
                <a:solidFill>
                  <a:srgbClr val="000000"/>
                </a:solidFill>
                <a:highlight>
                  <a:srgbClr val="FFFFFF"/>
                </a:highlight>
                <a:latin typeface="Courier New"/>
                <a:ea typeface="Courier New"/>
                <a:cs typeface="Courier New"/>
                <a:sym typeface="Courier New"/>
              </a:rPr>
              <a:t>(</a:t>
            </a:r>
            <a:r>
              <a:rPr lang="en" sz="1050">
                <a:solidFill>
                  <a:srgbClr val="A31515"/>
                </a:solidFill>
                <a:highlight>
                  <a:srgbClr val="FFFFFF"/>
                </a:highlight>
                <a:latin typeface="Courier New"/>
                <a:ea typeface="Courier New"/>
                <a:cs typeface="Courier New"/>
                <a:sym typeface="Courier New"/>
              </a:rPr>
              <a:t>'.buttons button i'</a:t>
            </a:r>
            <a:r>
              <a:rPr lang="en" sz="1050">
                <a:solidFill>
                  <a:srgbClr val="000000"/>
                </a:solidFill>
                <a:highlight>
                  <a:srgbClr val="FFFFFF"/>
                </a:highlight>
                <a:latin typeface="Courier New"/>
                <a:ea typeface="Courier New"/>
                <a:cs typeface="Courier New"/>
                <a:sym typeface="Courier New"/>
              </a:rPr>
              <a:t>);</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FF"/>
                </a:solidFill>
                <a:highlight>
                  <a:srgbClr val="FFFFFF"/>
                </a:highlight>
                <a:latin typeface="Courier New"/>
                <a:ea typeface="Courier New"/>
                <a:cs typeface="Courier New"/>
                <a:sym typeface="Courier New"/>
              </a:rPr>
              <a:t>const</a:t>
            </a:r>
            <a:r>
              <a:rPr lang="en" sz="1050">
                <a:solidFill>
                  <a:srgbClr val="000000"/>
                </a:solidFill>
                <a:highlight>
                  <a:srgbClr val="FFFFFF"/>
                </a:highlight>
                <a:latin typeface="Courier New"/>
                <a:ea typeface="Courier New"/>
                <a:cs typeface="Courier New"/>
                <a:sym typeface="Courier New"/>
              </a:rPr>
              <a:t> </a:t>
            </a:r>
            <a:r>
              <a:rPr lang="en" sz="1050">
                <a:solidFill>
                  <a:srgbClr val="0070C1"/>
                </a:solidFill>
                <a:highlight>
                  <a:srgbClr val="FFFFFF"/>
                </a:highlight>
                <a:latin typeface="Courier New"/>
                <a:ea typeface="Courier New"/>
                <a:cs typeface="Courier New"/>
                <a:sym typeface="Courier New"/>
              </a:rPr>
              <a:t>bar</a:t>
            </a:r>
            <a:r>
              <a:rPr lang="en" sz="1050">
                <a:solidFill>
                  <a:srgbClr val="000000"/>
                </a:solidFill>
                <a:highlight>
                  <a:srgbClr val="FFFFFF"/>
                </a:highlight>
                <a:latin typeface="Courier New"/>
                <a:ea typeface="Courier New"/>
                <a:cs typeface="Courier New"/>
                <a:sym typeface="Courier New"/>
              </a:rPr>
              <a:t> = </a:t>
            </a:r>
            <a:r>
              <a:rPr lang="en" sz="1050">
                <a:solidFill>
                  <a:srgbClr val="001080"/>
                </a:solidFill>
                <a:highlight>
                  <a:srgbClr val="FFFFFF"/>
                </a:highlight>
                <a:latin typeface="Courier New"/>
                <a:ea typeface="Courier New"/>
                <a:cs typeface="Courier New"/>
                <a:sym typeface="Courier New"/>
              </a:rPr>
              <a:t>document</a:t>
            </a:r>
            <a:r>
              <a:rPr lang="en" sz="1050">
                <a:solidFill>
                  <a:srgbClr val="000000"/>
                </a:solidFill>
                <a:highlight>
                  <a:srgbClr val="FFFFFF"/>
                </a:highlight>
                <a:latin typeface="Courier New"/>
                <a:ea typeface="Courier New"/>
                <a:cs typeface="Courier New"/>
                <a:sym typeface="Courier New"/>
              </a:rPr>
              <a:t>.</a:t>
            </a:r>
            <a:r>
              <a:rPr lang="en" sz="1050">
                <a:solidFill>
                  <a:srgbClr val="795E26"/>
                </a:solidFill>
                <a:highlight>
                  <a:srgbClr val="FFFFFF"/>
                </a:highlight>
                <a:latin typeface="Courier New"/>
                <a:ea typeface="Courier New"/>
                <a:cs typeface="Courier New"/>
                <a:sym typeface="Courier New"/>
              </a:rPr>
              <a:t>querySelector</a:t>
            </a:r>
            <a:r>
              <a:rPr lang="en" sz="1050">
                <a:solidFill>
                  <a:srgbClr val="000000"/>
                </a:solidFill>
                <a:highlight>
                  <a:srgbClr val="FFFFFF"/>
                </a:highlight>
                <a:latin typeface="Courier New"/>
                <a:ea typeface="Courier New"/>
                <a:cs typeface="Courier New"/>
                <a:sym typeface="Courier New"/>
              </a:rPr>
              <a:t>(</a:t>
            </a:r>
            <a:r>
              <a:rPr lang="en" sz="1050">
                <a:solidFill>
                  <a:srgbClr val="A31515"/>
                </a:solidFill>
                <a:highlight>
                  <a:srgbClr val="FFFFFF"/>
                </a:highlight>
                <a:latin typeface="Courier New"/>
                <a:ea typeface="Courier New"/>
                <a:cs typeface="Courier New"/>
                <a:sym typeface="Courier New"/>
              </a:rPr>
              <a:t>'.video-bar'</a:t>
            </a:r>
            <a:r>
              <a:rPr lang="en" sz="1050">
                <a:solidFill>
                  <a:srgbClr val="000000"/>
                </a:solidFill>
                <a:highlight>
                  <a:srgbClr val="FFFFFF"/>
                </a:highlight>
                <a:latin typeface="Courier New"/>
                <a:ea typeface="Courier New"/>
                <a:cs typeface="Courier New"/>
                <a:sym typeface="Courier New"/>
              </a:rPr>
              <a:t>)</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FF"/>
                </a:solidFill>
                <a:highlight>
                  <a:srgbClr val="FFFFFF"/>
                </a:highlight>
                <a:latin typeface="Courier New"/>
                <a:ea typeface="Courier New"/>
                <a:cs typeface="Courier New"/>
                <a:sym typeface="Courier New"/>
              </a:rPr>
              <a:t>const</a:t>
            </a:r>
            <a:r>
              <a:rPr lang="en" sz="1050">
                <a:solidFill>
                  <a:srgbClr val="000000"/>
                </a:solidFill>
                <a:highlight>
                  <a:srgbClr val="FFFFFF"/>
                </a:highlight>
                <a:latin typeface="Courier New"/>
                <a:ea typeface="Courier New"/>
                <a:cs typeface="Courier New"/>
                <a:sym typeface="Courier New"/>
              </a:rPr>
              <a:t> </a:t>
            </a:r>
            <a:r>
              <a:rPr lang="en" sz="1050">
                <a:solidFill>
                  <a:srgbClr val="795E26"/>
                </a:solidFill>
                <a:highlight>
                  <a:srgbClr val="FFFFFF"/>
                </a:highlight>
                <a:latin typeface="Courier New"/>
                <a:ea typeface="Courier New"/>
                <a:cs typeface="Courier New"/>
                <a:sym typeface="Courier New"/>
              </a:rPr>
              <a:t>playPause</a:t>
            </a:r>
            <a:r>
              <a:rPr lang="en" sz="1050">
                <a:solidFill>
                  <a:srgbClr val="000000"/>
                </a:solidFill>
                <a:highlight>
                  <a:srgbClr val="FFFFFF"/>
                </a:highlight>
                <a:latin typeface="Courier New"/>
                <a:ea typeface="Courier New"/>
                <a:cs typeface="Courier New"/>
                <a:sym typeface="Courier New"/>
              </a:rPr>
              <a:t> = () </a:t>
            </a:r>
            <a:r>
              <a:rPr lang="en" sz="1050">
                <a:solidFill>
                  <a:srgbClr val="0000FF"/>
                </a:solidFill>
                <a:highlight>
                  <a:srgbClr val="FFFFFF"/>
                </a:highlight>
                <a:latin typeface="Courier New"/>
                <a:ea typeface="Courier New"/>
                <a:cs typeface="Courier New"/>
                <a:sym typeface="Courier New"/>
              </a:rPr>
              <a:t>=&gt;</a:t>
            </a:r>
            <a:r>
              <a:rPr lang="en" sz="1050">
                <a:solidFill>
                  <a:srgbClr val="000000"/>
                </a:solidFill>
                <a:highlight>
                  <a:srgbClr val="FFFFFF"/>
                </a:highlight>
                <a:latin typeface="Courier New"/>
                <a:ea typeface="Courier New"/>
                <a:cs typeface="Courier New"/>
                <a:sym typeface="Courier New"/>
              </a:rPr>
              <a:t> {</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AF00DB"/>
                </a:solidFill>
                <a:highlight>
                  <a:srgbClr val="FFFFFF"/>
                </a:highlight>
                <a:latin typeface="Courier New"/>
                <a:ea typeface="Courier New"/>
                <a:cs typeface="Courier New"/>
                <a:sym typeface="Courier New"/>
              </a:rPr>
              <a:t>if</a:t>
            </a:r>
            <a:r>
              <a:rPr lang="en" sz="1050">
                <a:solidFill>
                  <a:srgbClr val="000000"/>
                </a:solidFill>
                <a:highlight>
                  <a:srgbClr val="FFFFFF"/>
                </a:highlight>
                <a:latin typeface="Courier New"/>
                <a:ea typeface="Courier New"/>
                <a:cs typeface="Courier New"/>
                <a:sym typeface="Courier New"/>
              </a:rPr>
              <a:t>(</a:t>
            </a:r>
            <a:r>
              <a:rPr lang="en" sz="1050">
                <a:solidFill>
                  <a:srgbClr val="0070C1"/>
                </a:solidFill>
                <a:highlight>
                  <a:srgbClr val="FFFFFF"/>
                </a:highlight>
                <a:latin typeface="Courier New"/>
                <a:ea typeface="Courier New"/>
                <a:cs typeface="Courier New"/>
                <a:sym typeface="Courier New"/>
              </a:rPr>
              <a:t>video</a:t>
            </a:r>
            <a:r>
              <a:rPr lang="en" sz="1050">
                <a:solidFill>
                  <a:srgbClr val="000000"/>
                </a:solidFill>
                <a:highlight>
                  <a:srgbClr val="FFFFFF"/>
                </a:highlight>
                <a:latin typeface="Courier New"/>
                <a:ea typeface="Courier New"/>
                <a:cs typeface="Courier New"/>
                <a:sym typeface="Courier New"/>
              </a:rPr>
              <a:t>.</a:t>
            </a:r>
            <a:r>
              <a:rPr lang="en" sz="1050">
                <a:solidFill>
                  <a:srgbClr val="001080"/>
                </a:solidFill>
                <a:highlight>
                  <a:srgbClr val="FFFFFF"/>
                </a:highlight>
                <a:latin typeface="Courier New"/>
                <a:ea typeface="Courier New"/>
                <a:cs typeface="Courier New"/>
                <a:sym typeface="Courier New"/>
              </a:rPr>
              <a:t>paused</a:t>
            </a:r>
            <a:r>
              <a:rPr lang="en" sz="1050">
                <a:solidFill>
                  <a:srgbClr val="000000"/>
                </a:solidFill>
                <a:highlight>
                  <a:srgbClr val="FFFFFF"/>
                </a:highlight>
                <a:latin typeface="Courier New"/>
                <a:ea typeface="Courier New"/>
                <a:cs typeface="Courier New"/>
                <a:sym typeface="Courier New"/>
              </a:rPr>
              <a:t>) {</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0070C1"/>
                </a:solidFill>
                <a:highlight>
                  <a:srgbClr val="FFFFFF"/>
                </a:highlight>
                <a:latin typeface="Courier New"/>
                <a:ea typeface="Courier New"/>
                <a:cs typeface="Courier New"/>
                <a:sym typeface="Courier New"/>
              </a:rPr>
              <a:t>video</a:t>
            </a:r>
            <a:r>
              <a:rPr lang="en" sz="1050">
                <a:solidFill>
                  <a:srgbClr val="000000"/>
                </a:solidFill>
                <a:highlight>
                  <a:srgbClr val="FFFFFF"/>
                </a:highlight>
                <a:latin typeface="Courier New"/>
                <a:ea typeface="Courier New"/>
                <a:cs typeface="Courier New"/>
                <a:sym typeface="Courier New"/>
              </a:rPr>
              <a:t>.</a:t>
            </a:r>
            <a:r>
              <a:rPr lang="en" sz="1050">
                <a:solidFill>
                  <a:srgbClr val="795E26"/>
                </a:solidFill>
                <a:highlight>
                  <a:srgbClr val="FFFFFF"/>
                </a:highlight>
                <a:latin typeface="Courier New"/>
                <a:ea typeface="Courier New"/>
                <a:cs typeface="Courier New"/>
                <a:sym typeface="Courier New"/>
              </a:rPr>
              <a:t>play</a:t>
            </a:r>
            <a:r>
              <a:rPr lang="en" sz="1050">
                <a:solidFill>
                  <a:srgbClr val="000000"/>
                </a:solidFill>
                <a:highlight>
                  <a:srgbClr val="FFFFFF"/>
                </a:highlight>
                <a:latin typeface="Courier New"/>
                <a:ea typeface="Courier New"/>
                <a:cs typeface="Courier New"/>
                <a:sym typeface="Courier New"/>
              </a:rPr>
              <a:t>()</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0070C1"/>
                </a:solidFill>
                <a:highlight>
                  <a:srgbClr val="FFFFFF"/>
                </a:highlight>
                <a:latin typeface="Courier New"/>
                <a:ea typeface="Courier New"/>
                <a:cs typeface="Courier New"/>
                <a:sym typeface="Courier New"/>
              </a:rPr>
              <a:t>btn</a:t>
            </a:r>
            <a:r>
              <a:rPr lang="en" sz="1050">
                <a:solidFill>
                  <a:srgbClr val="000000"/>
                </a:solidFill>
                <a:highlight>
                  <a:srgbClr val="FFFFFF"/>
                </a:highlight>
                <a:latin typeface="Courier New"/>
                <a:ea typeface="Courier New"/>
                <a:cs typeface="Courier New"/>
                <a:sym typeface="Courier New"/>
              </a:rPr>
              <a:t>.</a:t>
            </a:r>
            <a:r>
              <a:rPr lang="en" sz="1050">
                <a:solidFill>
                  <a:srgbClr val="001080"/>
                </a:solidFill>
                <a:highlight>
                  <a:srgbClr val="FFFFFF"/>
                </a:highlight>
                <a:latin typeface="Courier New"/>
                <a:ea typeface="Courier New"/>
                <a:cs typeface="Courier New"/>
                <a:sym typeface="Courier New"/>
              </a:rPr>
              <a:t>className</a:t>
            </a:r>
            <a:r>
              <a:rPr lang="en" sz="1050">
                <a:solidFill>
                  <a:srgbClr val="000000"/>
                </a:solidFill>
                <a:highlight>
                  <a:srgbClr val="FFFFFF"/>
                </a:highlight>
                <a:latin typeface="Courier New"/>
                <a:ea typeface="Courier New"/>
                <a:cs typeface="Courier New"/>
                <a:sym typeface="Courier New"/>
              </a:rPr>
              <a:t> = </a:t>
            </a:r>
            <a:r>
              <a:rPr lang="en" sz="1050">
                <a:solidFill>
                  <a:srgbClr val="A31515"/>
                </a:solidFill>
                <a:highlight>
                  <a:srgbClr val="FFFFFF"/>
                </a:highlight>
                <a:latin typeface="Courier New"/>
                <a:ea typeface="Courier New"/>
                <a:cs typeface="Courier New"/>
                <a:sym typeface="Courier New"/>
              </a:rPr>
              <a:t>'far fa-pause-circle'</a:t>
            </a:r>
            <a:endParaRPr sz="1050">
              <a:solidFill>
                <a:srgbClr val="A31515"/>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0070C1"/>
                </a:solidFill>
                <a:highlight>
                  <a:srgbClr val="FFFFFF"/>
                </a:highlight>
                <a:latin typeface="Courier New"/>
                <a:ea typeface="Courier New"/>
                <a:cs typeface="Courier New"/>
                <a:sym typeface="Courier New"/>
              </a:rPr>
              <a:t>video</a:t>
            </a:r>
            <a:r>
              <a:rPr lang="en" sz="1050">
                <a:solidFill>
                  <a:srgbClr val="000000"/>
                </a:solidFill>
                <a:highlight>
                  <a:srgbClr val="FFFFFF"/>
                </a:highlight>
                <a:latin typeface="Courier New"/>
                <a:ea typeface="Courier New"/>
                <a:cs typeface="Courier New"/>
                <a:sym typeface="Courier New"/>
              </a:rPr>
              <a:t>.</a:t>
            </a:r>
            <a:r>
              <a:rPr lang="en" sz="1050">
                <a:solidFill>
                  <a:srgbClr val="001080"/>
                </a:solidFill>
                <a:highlight>
                  <a:srgbClr val="FFFFFF"/>
                </a:highlight>
                <a:latin typeface="Courier New"/>
                <a:ea typeface="Courier New"/>
                <a:cs typeface="Courier New"/>
                <a:sym typeface="Courier New"/>
              </a:rPr>
              <a:t>style</a:t>
            </a:r>
            <a:r>
              <a:rPr lang="en" sz="1050">
                <a:solidFill>
                  <a:srgbClr val="000000"/>
                </a:solidFill>
                <a:highlight>
                  <a:srgbClr val="FFFFFF"/>
                </a:highlight>
                <a:latin typeface="Courier New"/>
                <a:ea typeface="Courier New"/>
                <a:cs typeface="Courier New"/>
                <a:sym typeface="Courier New"/>
              </a:rPr>
              <a:t>.</a:t>
            </a:r>
            <a:r>
              <a:rPr lang="en" sz="1050">
                <a:solidFill>
                  <a:srgbClr val="001080"/>
                </a:solidFill>
                <a:highlight>
                  <a:srgbClr val="FFFFFF"/>
                </a:highlight>
                <a:latin typeface="Courier New"/>
                <a:ea typeface="Courier New"/>
                <a:cs typeface="Courier New"/>
                <a:sym typeface="Courier New"/>
              </a:rPr>
              <a:t>opacity</a:t>
            </a:r>
            <a:r>
              <a:rPr lang="en" sz="1050">
                <a:solidFill>
                  <a:srgbClr val="000000"/>
                </a:solidFill>
                <a:highlight>
                  <a:srgbClr val="FFFFFF"/>
                </a:highlight>
                <a:latin typeface="Courier New"/>
                <a:ea typeface="Courier New"/>
                <a:cs typeface="Courier New"/>
                <a:sym typeface="Courier New"/>
              </a:rPr>
              <a:t> = </a:t>
            </a:r>
            <a:r>
              <a:rPr lang="en" sz="1050">
                <a:solidFill>
                  <a:srgbClr val="A31515"/>
                </a:solidFill>
                <a:highlight>
                  <a:srgbClr val="FFFFFF"/>
                </a:highlight>
                <a:latin typeface="Courier New"/>
                <a:ea typeface="Courier New"/>
                <a:cs typeface="Courier New"/>
                <a:sym typeface="Courier New"/>
              </a:rPr>
              <a:t>'.7'</a:t>
            </a:r>
            <a:endParaRPr sz="1050">
              <a:solidFill>
                <a:srgbClr val="A31515"/>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 </a:t>
            </a:r>
            <a:r>
              <a:rPr lang="en" sz="1050">
                <a:solidFill>
                  <a:srgbClr val="AF00DB"/>
                </a:solidFill>
                <a:highlight>
                  <a:srgbClr val="FFFFFF"/>
                </a:highlight>
                <a:latin typeface="Courier New"/>
                <a:ea typeface="Courier New"/>
                <a:cs typeface="Courier New"/>
                <a:sym typeface="Courier New"/>
              </a:rPr>
              <a:t>else</a:t>
            </a:r>
            <a:r>
              <a:rPr lang="en" sz="1050">
                <a:solidFill>
                  <a:srgbClr val="000000"/>
                </a:solidFill>
                <a:highlight>
                  <a:srgbClr val="FFFFFF"/>
                </a:highlight>
                <a:latin typeface="Courier New"/>
                <a:ea typeface="Courier New"/>
                <a:cs typeface="Courier New"/>
                <a:sym typeface="Courier New"/>
              </a:rPr>
              <a:t> {</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0070C1"/>
                </a:solidFill>
                <a:highlight>
                  <a:srgbClr val="FFFFFF"/>
                </a:highlight>
                <a:latin typeface="Courier New"/>
                <a:ea typeface="Courier New"/>
                <a:cs typeface="Courier New"/>
                <a:sym typeface="Courier New"/>
              </a:rPr>
              <a:t>video</a:t>
            </a:r>
            <a:r>
              <a:rPr lang="en" sz="1050">
                <a:solidFill>
                  <a:srgbClr val="000000"/>
                </a:solidFill>
                <a:highlight>
                  <a:srgbClr val="FFFFFF"/>
                </a:highlight>
                <a:latin typeface="Courier New"/>
                <a:ea typeface="Courier New"/>
                <a:cs typeface="Courier New"/>
                <a:sym typeface="Courier New"/>
              </a:rPr>
              <a:t>.</a:t>
            </a:r>
            <a:r>
              <a:rPr lang="en" sz="1050">
                <a:solidFill>
                  <a:srgbClr val="795E26"/>
                </a:solidFill>
                <a:highlight>
                  <a:srgbClr val="FFFFFF"/>
                </a:highlight>
                <a:latin typeface="Courier New"/>
                <a:ea typeface="Courier New"/>
                <a:cs typeface="Courier New"/>
                <a:sym typeface="Courier New"/>
              </a:rPr>
              <a:t>pause</a:t>
            </a:r>
            <a:r>
              <a:rPr lang="en" sz="1050">
                <a:solidFill>
                  <a:srgbClr val="000000"/>
                </a:solidFill>
                <a:highlight>
                  <a:srgbClr val="FFFFFF"/>
                </a:highlight>
                <a:latin typeface="Courier New"/>
                <a:ea typeface="Courier New"/>
                <a:cs typeface="Courier New"/>
                <a:sym typeface="Courier New"/>
              </a:rPr>
              <a:t>()</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0070C1"/>
                </a:solidFill>
                <a:highlight>
                  <a:srgbClr val="FFFFFF"/>
                </a:highlight>
                <a:latin typeface="Courier New"/>
                <a:ea typeface="Courier New"/>
                <a:cs typeface="Courier New"/>
                <a:sym typeface="Courier New"/>
              </a:rPr>
              <a:t>btn</a:t>
            </a:r>
            <a:r>
              <a:rPr lang="en" sz="1050">
                <a:solidFill>
                  <a:srgbClr val="000000"/>
                </a:solidFill>
                <a:highlight>
                  <a:srgbClr val="FFFFFF"/>
                </a:highlight>
                <a:latin typeface="Courier New"/>
                <a:ea typeface="Courier New"/>
                <a:cs typeface="Courier New"/>
                <a:sym typeface="Courier New"/>
              </a:rPr>
              <a:t>.</a:t>
            </a:r>
            <a:r>
              <a:rPr lang="en" sz="1050">
                <a:solidFill>
                  <a:srgbClr val="001080"/>
                </a:solidFill>
                <a:highlight>
                  <a:srgbClr val="FFFFFF"/>
                </a:highlight>
                <a:latin typeface="Courier New"/>
                <a:ea typeface="Courier New"/>
                <a:cs typeface="Courier New"/>
                <a:sym typeface="Courier New"/>
              </a:rPr>
              <a:t>className</a:t>
            </a:r>
            <a:r>
              <a:rPr lang="en" sz="1050">
                <a:solidFill>
                  <a:srgbClr val="000000"/>
                </a:solidFill>
                <a:highlight>
                  <a:srgbClr val="FFFFFF"/>
                </a:highlight>
                <a:latin typeface="Courier New"/>
                <a:ea typeface="Courier New"/>
                <a:cs typeface="Courier New"/>
                <a:sym typeface="Courier New"/>
              </a:rPr>
              <a:t> = </a:t>
            </a:r>
            <a:r>
              <a:rPr lang="en" sz="1050">
                <a:solidFill>
                  <a:srgbClr val="A31515"/>
                </a:solidFill>
                <a:highlight>
                  <a:srgbClr val="FFFFFF"/>
                </a:highlight>
                <a:latin typeface="Courier New"/>
                <a:ea typeface="Courier New"/>
                <a:cs typeface="Courier New"/>
                <a:sym typeface="Courier New"/>
              </a:rPr>
              <a:t>'far fa-play-circle'</a:t>
            </a:r>
            <a:endParaRPr sz="1050">
              <a:solidFill>
                <a:srgbClr val="A31515"/>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0070C1"/>
                </a:solidFill>
                <a:highlight>
                  <a:srgbClr val="FFFFFF"/>
                </a:highlight>
                <a:latin typeface="Courier New"/>
                <a:ea typeface="Courier New"/>
                <a:cs typeface="Courier New"/>
                <a:sym typeface="Courier New"/>
              </a:rPr>
              <a:t>video</a:t>
            </a:r>
            <a:r>
              <a:rPr lang="en" sz="1050">
                <a:solidFill>
                  <a:srgbClr val="000000"/>
                </a:solidFill>
                <a:highlight>
                  <a:srgbClr val="FFFFFF"/>
                </a:highlight>
                <a:latin typeface="Courier New"/>
                <a:ea typeface="Courier New"/>
                <a:cs typeface="Courier New"/>
                <a:sym typeface="Courier New"/>
              </a:rPr>
              <a:t>.</a:t>
            </a:r>
            <a:r>
              <a:rPr lang="en" sz="1050">
                <a:solidFill>
                  <a:srgbClr val="001080"/>
                </a:solidFill>
                <a:highlight>
                  <a:srgbClr val="FFFFFF"/>
                </a:highlight>
                <a:latin typeface="Courier New"/>
                <a:ea typeface="Courier New"/>
                <a:cs typeface="Courier New"/>
                <a:sym typeface="Courier New"/>
              </a:rPr>
              <a:t>style</a:t>
            </a:r>
            <a:r>
              <a:rPr lang="en" sz="1050">
                <a:solidFill>
                  <a:srgbClr val="000000"/>
                </a:solidFill>
                <a:highlight>
                  <a:srgbClr val="FFFFFF"/>
                </a:highlight>
                <a:latin typeface="Courier New"/>
                <a:ea typeface="Courier New"/>
                <a:cs typeface="Courier New"/>
                <a:sym typeface="Courier New"/>
              </a:rPr>
              <a:t>.</a:t>
            </a:r>
            <a:r>
              <a:rPr lang="en" sz="1050">
                <a:solidFill>
                  <a:srgbClr val="001080"/>
                </a:solidFill>
                <a:highlight>
                  <a:srgbClr val="FFFFFF"/>
                </a:highlight>
                <a:latin typeface="Courier New"/>
                <a:ea typeface="Courier New"/>
                <a:cs typeface="Courier New"/>
                <a:sym typeface="Courier New"/>
              </a:rPr>
              <a:t>opacity</a:t>
            </a:r>
            <a:r>
              <a:rPr lang="en" sz="1050">
                <a:solidFill>
                  <a:srgbClr val="000000"/>
                </a:solidFill>
                <a:highlight>
                  <a:srgbClr val="FFFFFF"/>
                </a:highlight>
                <a:latin typeface="Courier New"/>
                <a:ea typeface="Courier New"/>
                <a:cs typeface="Courier New"/>
                <a:sym typeface="Courier New"/>
              </a:rPr>
              <a:t> = </a:t>
            </a:r>
            <a:r>
              <a:rPr lang="en" sz="1050">
                <a:solidFill>
                  <a:srgbClr val="A31515"/>
                </a:solidFill>
                <a:highlight>
                  <a:srgbClr val="FFFFFF"/>
                </a:highlight>
                <a:latin typeface="Courier New"/>
                <a:ea typeface="Courier New"/>
                <a:cs typeface="Courier New"/>
                <a:sym typeface="Courier New"/>
              </a:rPr>
              <a:t>'.3'</a:t>
            </a:r>
            <a:endParaRPr sz="1050">
              <a:solidFill>
                <a:srgbClr val="A31515"/>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70C1"/>
                </a:solidFill>
                <a:highlight>
                  <a:srgbClr val="FFFFFF"/>
                </a:highlight>
                <a:latin typeface="Courier New"/>
                <a:ea typeface="Courier New"/>
                <a:cs typeface="Courier New"/>
                <a:sym typeface="Courier New"/>
              </a:rPr>
              <a:t>btn</a:t>
            </a:r>
            <a:r>
              <a:rPr lang="en" sz="1050">
                <a:solidFill>
                  <a:srgbClr val="000000"/>
                </a:solidFill>
                <a:highlight>
                  <a:srgbClr val="FFFFFF"/>
                </a:highlight>
                <a:latin typeface="Courier New"/>
                <a:ea typeface="Courier New"/>
                <a:cs typeface="Courier New"/>
                <a:sym typeface="Courier New"/>
              </a:rPr>
              <a:t>.</a:t>
            </a:r>
            <a:r>
              <a:rPr lang="en" sz="1050">
                <a:solidFill>
                  <a:srgbClr val="795E26"/>
                </a:solidFill>
                <a:highlight>
                  <a:srgbClr val="FFFFFF"/>
                </a:highlight>
                <a:latin typeface="Courier New"/>
                <a:ea typeface="Courier New"/>
                <a:cs typeface="Courier New"/>
                <a:sym typeface="Courier New"/>
              </a:rPr>
              <a:t>addEventListener</a:t>
            </a:r>
            <a:r>
              <a:rPr lang="en" sz="1050">
                <a:solidFill>
                  <a:srgbClr val="000000"/>
                </a:solidFill>
                <a:highlight>
                  <a:srgbClr val="FFFFFF"/>
                </a:highlight>
                <a:latin typeface="Courier New"/>
                <a:ea typeface="Courier New"/>
                <a:cs typeface="Courier New"/>
                <a:sym typeface="Courier New"/>
              </a:rPr>
              <a:t>(</a:t>
            </a:r>
            <a:r>
              <a:rPr lang="en" sz="1050">
                <a:solidFill>
                  <a:srgbClr val="A31515"/>
                </a:solidFill>
                <a:highlight>
                  <a:srgbClr val="FFFFFF"/>
                </a:highlight>
                <a:latin typeface="Courier New"/>
                <a:ea typeface="Courier New"/>
                <a:cs typeface="Courier New"/>
                <a:sym typeface="Courier New"/>
              </a:rPr>
              <a:t>'click'</a:t>
            </a:r>
            <a:r>
              <a:rPr lang="en" sz="1050">
                <a:solidFill>
                  <a:srgbClr val="000000"/>
                </a:solidFill>
                <a:highlight>
                  <a:srgbClr val="FFFFFF"/>
                </a:highlight>
                <a:latin typeface="Courier New"/>
                <a:ea typeface="Courier New"/>
                <a:cs typeface="Courier New"/>
                <a:sym typeface="Courier New"/>
              </a:rPr>
              <a:t>, () </a:t>
            </a:r>
            <a:r>
              <a:rPr lang="en" sz="1050">
                <a:solidFill>
                  <a:srgbClr val="0000FF"/>
                </a:solidFill>
                <a:highlight>
                  <a:srgbClr val="FFFFFF"/>
                </a:highlight>
                <a:latin typeface="Courier New"/>
                <a:ea typeface="Courier New"/>
                <a:cs typeface="Courier New"/>
                <a:sym typeface="Courier New"/>
              </a:rPr>
              <a:t>=&gt;</a:t>
            </a:r>
            <a:r>
              <a:rPr lang="en" sz="1050">
                <a:solidFill>
                  <a:srgbClr val="000000"/>
                </a:solidFill>
                <a:highlight>
                  <a:srgbClr val="FFFFFF"/>
                </a:highlight>
                <a:latin typeface="Courier New"/>
                <a:ea typeface="Courier New"/>
                <a:cs typeface="Courier New"/>
                <a:sym typeface="Courier New"/>
              </a:rPr>
              <a:t> {</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795E26"/>
                </a:solidFill>
                <a:highlight>
                  <a:srgbClr val="FFFFFF"/>
                </a:highlight>
                <a:latin typeface="Courier New"/>
                <a:ea typeface="Courier New"/>
                <a:cs typeface="Courier New"/>
                <a:sym typeface="Courier New"/>
              </a:rPr>
              <a:t>playPause</a:t>
            </a:r>
            <a:r>
              <a:rPr lang="en" sz="1050">
                <a:solidFill>
                  <a:srgbClr val="000000"/>
                </a:solidFill>
                <a:highlight>
                  <a:srgbClr val="FFFFFF"/>
                </a:highlight>
                <a:latin typeface="Courier New"/>
                <a:ea typeface="Courier New"/>
                <a:cs typeface="Courier New"/>
                <a:sym typeface="Courier New"/>
              </a:rPr>
              <a:t>()</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a:t>
            </a: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008000"/>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
        <p:nvSpPr>
          <p:cNvPr id="220" name="Google Shape;220;p33"/>
          <p:cNvSpPr txBox="1"/>
          <p:nvPr/>
        </p:nvSpPr>
        <p:spPr>
          <a:xfrm>
            <a:off x="4649575" y="1822600"/>
            <a:ext cx="4321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Selecting a method in Js from the Video class of the HTML file, and implementing play pause option</a:t>
            </a:r>
            <a:endParaRPr>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Js Code</a:t>
            </a:r>
            <a:endParaRPr/>
          </a:p>
        </p:txBody>
      </p:sp>
      <p:sp>
        <p:nvSpPr>
          <p:cNvPr id="226" name="Google Shape;226;p3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450">
                <a:solidFill>
                  <a:srgbClr val="0070C1"/>
                </a:solidFill>
                <a:highlight>
                  <a:srgbClr val="FFFFFF"/>
                </a:highlight>
                <a:latin typeface="Courier New"/>
                <a:ea typeface="Courier New"/>
                <a:cs typeface="Courier New"/>
                <a:sym typeface="Courier New"/>
              </a:rPr>
              <a:t>video</a:t>
            </a:r>
            <a:r>
              <a:rPr lang="en" sz="1450">
                <a:solidFill>
                  <a:srgbClr val="000000"/>
                </a:solidFill>
                <a:highlight>
                  <a:srgbClr val="FFFFFF"/>
                </a:highlight>
                <a:latin typeface="Courier New"/>
                <a:ea typeface="Courier New"/>
                <a:cs typeface="Courier New"/>
                <a:sym typeface="Courier New"/>
              </a:rPr>
              <a:t>.</a:t>
            </a:r>
            <a:r>
              <a:rPr lang="en" sz="1450">
                <a:solidFill>
                  <a:srgbClr val="795E26"/>
                </a:solidFill>
                <a:highlight>
                  <a:srgbClr val="FFFFFF"/>
                </a:highlight>
                <a:latin typeface="Courier New"/>
                <a:ea typeface="Courier New"/>
                <a:cs typeface="Courier New"/>
                <a:sym typeface="Courier New"/>
              </a:rPr>
              <a:t>addEventListener</a:t>
            </a:r>
            <a:r>
              <a:rPr lang="en" sz="1450">
                <a:solidFill>
                  <a:srgbClr val="000000"/>
                </a:solidFill>
                <a:highlight>
                  <a:srgbClr val="FFFFFF"/>
                </a:highlight>
                <a:latin typeface="Courier New"/>
                <a:ea typeface="Courier New"/>
                <a:cs typeface="Courier New"/>
                <a:sym typeface="Courier New"/>
              </a:rPr>
              <a:t>(</a:t>
            </a:r>
            <a:r>
              <a:rPr lang="en" sz="1450">
                <a:solidFill>
                  <a:srgbClr val="A31515"/>
                </a:solidFill>
                <a:highlight>
                  <a:srgbClr val="FFFFFF"/>
                </a:highlight>
                <a:latin typeface="Courier New"/>
                <a:ea typeface="Courier New"/>
                <a:cs typeface="Courier New"/>
                <a:sym typeface="Courier New"/>
              </a:rPr>
              <a:t>'timeupdate'</a:t>
            </a:r>
            <a:r>
              <a:rPr lang="en" sz="1450">
                <a:solidFill>
                  <a:srgbClr val="000000"/>
                </a:solidFill>
                <a:highlight>
                  <a:srgbClr val="FFFFFF"/>
                </a:highlight>
                <a:latin typeface="Courier New"/>
                <a:ea typeface="Courier New"/>
                <a:cs typeface="Courier New"/>
                <a:sym typeface="Courier New"/>
              </a:rPr>
              <a:t>, () </a:t>
            </a:r>
            <a:r>
              <a:rPr lang="en" sz="1450">
                <a:solidFill>
                  <a:srgbClr val="0000FF"/>
                </a:solidFill>
                <a:highlight>
                  <a:srgbClr val="FFFFFF"/>
                </a:highlight>
                <a:latin typeface="Courier New"/>
                <a:ea typeface="Courier New"/>
                <a:cs typeface="Courier New"/>
                <a:sym typeface="Courier New"/>
              </a:rPr>
              <a:t>=&gt;</a:t>
            </a:r>
            <a:r>
              <a:rPr lang="en" sz="1450">
                <a:solidFill>
                  <a:srgbClr val="000000"/>
                </a:solidFill>
                <a:highlight>
                  <a:srgbClr val="FFFFFF"/>
                </a:highlight>
                <a:latin typeface="Courier New"/>
                <a:ea typeface="Courier New"/>
                <a:cs typeface="Courier New"/>
                <a:sym typeface="Courier New"/>
              </a:rPr>
              <a:t> {</a:t>
            </a:r>
            <a:endParaRPr sz="14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450">
                <a:solidFill>
                  <a:srgbClr val="000000"/>
                </a:solidFill>
                <a:highlight>
                  <a:srgbClr val="FFFFFF"/>
                </a:highlight>
                <a:latin typeface="Courier New"/>
                <a:ea typeface="Courier New"/>
                <a:cs typeface="Courier New"/>
                <a:sym typeface="Courier New"/>
              </a:rPr>
              <a:t>  </a:t>
            </a:r>
            <a:r>
              <a:rPr lang="en" sz="1450">
                <a:solidFill>
                  <a:srgbClr val="001080"/>
                </a:solidFill>
                <a:highlight>
                  <a:srgbClr val="FFFFFF"/>
                </a:highlight>
                <a:latin typeface="Courier New"/>
                <a:ea typeface="Courier New"/>
                <a:cs typeface="Courier New"/>
                <a:sym typeface="Courier New"/>
              </a:rPr>
              <a:t>console</a:t>
            </a:r>
            <a:r>
              <a:rPr lang="en" sz="1450">
                <a:solidFill>
                  <a:srgbClr val="000000"/>
                </a:solidFill>
                <a:highlight>
                  <a:srgbClr val="FFFFFF"/>
                </a:highlight>
                <a:latin typeface="Courier New"/>
                <a:ea typeface="Courier New"/>
                <a:cs typeface="Courier New"/>
                <a:sym typeface="Courier New"/>
              </a:rPr>
              <a:t>.</a:t>
            </a:r>
            <a:r>
              <a:rPr lang="en" sz="1450">
                <a:solidFill>
                  <a:srgbClr val="795E26"/>
                </a:solidFill>
                <a:highlight>
                  <a:srgbClr val="FFFFFF"/>
                </a:highlight>
                <a:latin typeface="Courier New"/>
                <a:ea typeface="Courier New"/>
                <a:cs typeface="Courier New"/>
                <a:sym typeface="Courier New"/>
              </a:rPr>
              <a:t>log</a:t>
            </a:r>
            <a:r>
              <a:rPr lang="en" sz="1450">
                <a:solidFill>
                  <a:srgbClr val="000000"/>
                </a:solidFill>
                <a:highlight>
                  <a:srgbClr val="FFFFFF"/>
                </a:highlight>
                <a:latin typeface="Courier New"/>
                <a:ea typeface="Courier New"/>
                <a:cs typeface="Courier New"/>
                <a:sym typeface="Courier New"/>
              </a:rPr>
              <a:t>(</a:t>
            </a:r>
            <a:r>
              <a:rPr lang="en" sz="1450">
                <a:solidFill>
                  <a:srgbClr val="0070C1"/>
                </a:solidFill>
                <a:highlight>
                  <a:srgbClr val="FFFFFF"/>
                </a:highlight>
                <a:latin typeface="Courier New"/>
                <a:ea typeface="Courier New"/>
                <a:cs typeface="Courier New"/>
                <a:sym typeface="Courier New"/>
              </a:rPr>
              <a:t>video</a:t>
            </a:r>
            <a:r>
              <a:rPr lang="en" sz="1450">
                <a:solidFill>
                  <a:srgbClr val="000000"/>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currentTime</a:t>
            </a:r>
            <a:r>
              <a:rPr lang="en" sz="1450">
                <a:solidFill>
                  <a:srgbClr val="000000"/>
                </a:solidFill>
                <a:highlight>
                  <a:srgbClr val="FFFFFF"/>
                </a:highlight>
                <a:latin typeface="Courier New"/>
                <a:ea typeface="Courier New"/>
                <a:cs typeface="Courier New"/>
                <a:sym typeface="Courier New"/>
              </a:rPr>
              <a:t>, </a:t>
            </a:r>
            <a:r>
              <a:rPr lang="en" sz="1450">
                <a:solidFill>
                  <a:srgbClr val="0070C1"/>
                </a:solidFill>
                <a:highlight>
                  <a:srgbClr val="FFFFFF"/>
                </a:highlight>
                <a:latin typeface="Courier New"/>
                <a:ea typeface="Courier New"/>
                <a:cs typeface="Courier New"/>
                <a:sym typeface="Courier New"/>
              </a:rPr>
              <a:t>video</a:t>
            </a:r>
            <a:r>
              <a:rPr lang="en" sz="1450">
                <a:solidFill>
                  <a:srgbClr val="000000"/>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duration</a:t>
            </a:r>
            <a:r>
              <a:rPr lang="en" sz="1450">
                <a:solidFill>
                  <a:srgbClr val="000000"/>
                </a:solidFill>
                <a:highlight>
                  <a:srgbClr val="FFFFFF"/>
                </a:highlight>
                <a:latin typeface="Courier New"/>
                <a:ea typeface="Courier New"/>
                <a:cs typeface="Courier New"/>
                <a:sym typeface="Courier New"/>
              </a:rPr>
              <a:t>)</a:t>
            </a:r>
            <a:endParaRPr sz="14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450">
                <a:solidFill>
                  <a:srgbClr val="000000"/>
                </a:solidFill>
                <a:highlight>
                  <a:srgbClr val="FFFFFF"/>
                </a:highlight>
                <a:latin typeface="Courier New"/>
                <a:ea typeface="Courier New"/>
                <a:cs typeface="Courier New"/>
                <a:sym typeface="Courier New"/>
              </a:rPr>
              <a:t>  </a:t>
            </a:r>
            <a:r>
              <a:rPr lang="en" sz="1450">
                <a:solidFill>
                  <a:srgbClr val="0000FF"/>
                </a:solidFill>
                <a:highlight>
                  <a:srgbClr val="FFFFFF"/>
                </a:highlight>
                <a:latin typeface="Courier New"/>
                <a:ea typeface="Courier New"/>
                <a:cs typeface="Courier New"/>
                <a:sym typeface="Courier New"/>
              </a:rPr>
              <a:t>const</a:t>
            </a:r>
            <a:r>
              <a:rPr lang="en" sz="1450">
                <a:solidFill>
                  <a:srgbClr val="000000"/>
                </a:solidFill>
                <a:highlight>
                  <a:srgbClr val="FFFFFF"/>
                </a:highlight>
                <a:latin typeface="Courier New"/>
                <a:ea typeface="Courier New"/>
                <a:cs typeface="Courier New"/>
                <a:sym typeface="Courier New"/>
              </a:rPr>
              <a:t> </a:t>
            </a:r>
            <a:r>
              <a:rPr lang="en" sz="1450">
                <a:solidFill>
                  <a:srgbClr val="0070C1"/>
                </a:solidFill>
                <a:highlight>
                  <a:srgbClr val="FFFFFF"/>
                </a:highlight>
                <a:latin typeface="Courier New"/>
                <a:ea typeface="Courier New"/>
                <a:cs typeface="Courier New"/>
                <a:sym typeface="Courier New"/>
              </a:rPr>
              <a:t>barWidth</a:t>
            </a:r>
            <a:r>
              <a:rPr lang="en" sz="1450">
                <a:solidFill>
                  <a:srgbClr val="000000"/>
                </a:solidFill>
                <a:highlight>
                  <a:srgbClr val="FFFFFF"/>
                </a:highlight>
                <a:latin typeface="Courier New"/>
                <a:ea typeface="Courier New"/>
                <a:cs typeface="Courier New"/>
                <a:sym typeface="Courier New"/>
              </a:rPr>
              <a:t> = </a:t>
            </a:r>
            <a:r>
              <a:rPr lang="en" sz="1450">
                <a:solidFill>
                  <a:srgbClr val="0070C1"/>
                </a:solidFill>
                <a:highlight>
                  <a:srgbClr val="FFFFFF"/>
                </a:highlight>
                <a:latin typeface="Courier New"/>
                <a:ea typeface="Courier New"/>
                <a:cs typeface="Courier New"/>
                <a:sym typeface="Courier New"/>
              </a:rPr>
              <a:t>video</a:t>
            </a:r>
            <a:r>
              <a:rPr lang="en" sz="1450">
                <a:solidFill>
                  <a:srgbClr val="000000"/>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currentTime</a:t>
            </a:r>
            <a:r>
              <a:rPr lang="en" sz="1450">
                <a:solidFill>
                  <a:srgbClr val="000000"/>
                </a:solidFill>
                <a:highlight>
                  <a:srgbClr val="FFFFFF"/>
                </a:highlight>
                <a:latin typeface="Courier New"/>
                <a:ea typeface="Courier New"/>
                <a:cs typeface="Courier New"/>
                <a:sym typeface="Courier New"/>
              </a:rPr>
              <a:t> / </a:t>
            </a:r>
            <a:r>
              <a:rPr lang="en" sz="1450">
                <a:solidFill>
                  <a:srgbClr val="0070C1"/>
                </a:solidFill>
                <a:highlight>
                  <a:srgbClr val="FFFFFF"/>
                </a:highlight>
                <a:latin typeface="Courier New"/>
                <a:ea typeface="Courier New"/>
                <a:cs typeface="Courier New"/>
                <a:sym typeface="Courier New"/>
              </a:rPr>
              <a:t>video</a:t>
            </a:r>
            <a:r>
              <a:rPr lang="en" sz="1450">
                <a:solidFill>
                  <a:srgbClr val="000000"/>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duration</a:t>
            </a:r>
            <a:r>
              <a:rPr lang="en" sz="1450">
                <a:solidFill>
                  <a:srgbClr val="000000"/>
                </a:solidFill>
                <a:highlight>
                  <a:srgbClr val="FFFFFF"/>
                </a:highlight>
                <a:latin typeface="Courier New"/>
                <a:ea typeface="Courier New"/>
                <a:cs typeface="Courier New"/>
                <a:sym typeface="Courier New"/>
              </a:rPr>
              <a:t>;</a:t>
            </a:r>
            <a:endParaRPr sz="14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450">
                <a:solidFill>
                  <a:srgbClr val="000000"/>
                </a:solidFill>
                <a:highlight>
                  <a:srgbClr val="FFFFFF"/>
                </a:highlight>
                <a:latin typeface="Courier New"/>
                <a:ea typeface="Courier New"/>
                <a:cs typeface="Courier New"/>
                <a:sym typeface="Courier New"/>
              </a:rPr>
              <a:t>  </a:t>
            </a:r>
            <a:r>
              <a:rPr lang="en" sz="1450">
                <a:solidFill>
                  <a:srgbClr val="0070C1"/>
                </a:solidFill>
                <a:highlight>
                  <a:srgbClr val="FFFFFF"/>
                </a:highlight>
                <a:latin typeface="Courier New"/>
                <a:ea typeface="Courier New"/>
                <a:cs typeface="Courier New"/>
                <a:sym typeface="Courier New"/>
              </a:rPr>
              <a:t>bar</a:t>
            </a:r>
            <a:r>
              <a:rPr lang="en" sz="1450">
                <a:solidFill>
                  <a:srgbClr val="000000"/>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style</a:t>
            </a:r>
            <a:r>
              <a:rPr lang="en" sz="1450">
                <a:solidFill>
                  <a:srgbClr val="000000"/>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width</a:t>
            </a:r>
            <a:r>
              <a:rPr lang="en" sz="1450">
                <a:solidFill>
                  <a:srgbClr val="000000"/>
                </a:solidFill>
                <a:highlight>
                  <a:srgbClr val="FFFFFF"/>
                </a:highlight>
                <a:latin typeface="Courier New"/>
                <a:ea typeface="Courier New"/>
                <a:cs typeface="Courier New"/>
                <a:sym typeface="Courier New"/>
              </a:rPr>
              <a:t> = </a:t>
            </a:r>
            <a:r>
              <a:rPr lang="en" sz="1450">
                <a:solidFill>
                  <a:srgbClr val="A31515"/>
                </a:solidFill>
                <a:highlight>
                  <a:srgbClr val="FFFFFF"/>
                </a:highlight>
                <a:latin typeface="Courier New"/>
                <a:ea typeface="Courier New"/>
                <a:cs typeface="Courier New"/>
                <a:sym typeface="Courier New"/>
              </a:rPr>
              <a:t>`</a:t>
            </a:r>
            <a:r>
              <a:rPr lang="en" sz="1450">
                <a:solidFill>
                  <a:srgbClr val="0000FF"/>
                </a:solidFill>
                <a:highlight>
                  <a:srgbClr val="FFFFFF"/>
                </a:highlight>
                <a:latin typeface="Courier New"/>
                <a:ea typeface="Courier New"/>
                <a:cs typeface="Courier New"/>
                <a:sym typeface="Courier New"/>
              </a:rPr>
              <a:t>${</a:t>
            </a:r>
            <a:r>
              <a:rPr lang="en" sz="1450">
                <a:solidFill>
                  <a:srgbClr val="0070C1"/>
                </a:solidFill>
                <a:highlight>
                  <a:srgbClr val="FFFFFF"/>
                </a:highlight>
                <a:latin typeface="Courier New"/>
                <a:ea typeface="Courier New"/>
                <a:cs typeface="Courier New"/>
                <a:sym typeface="Courier New"/>
              </a:rPr>
              <a:t>barWidth</a:t>
            </a:r>
            <a:r>
              <a:rPr lang="en" sz="1450">
                <a:solidFill>
                  <a:srgbClr val="000000"/>
                </a:solidFill>
                <a:highlight>
                  <a:srgbClr val="FFFFFF"/>
                </a:highlight>
                <a:latin typeface="Courier New"/>
                <a:ea typeface="Courier New"/>
                <a:cs typeface="Courier New"/>
                <a:sym typeface="Courier New"/>
              </a:rPr>
              <a:t> * </a:t>
            </a:r>
            <a:r>
              <a:rPr lang="en" sz="1450">
                <a:solidFill>
                  <a:srgbClr val="098658"/>
                </a:solidFill>
                <a:highlight>
                  <a:srgbClr val="FFFFFF"/>
                </a:highlight>
                <a:latin typeface="Courier New"/>
                <a:ea typeface="Courier New"/>
                <a:cs typeface="Courier New"/>
                <a:sym typeface="Courier New"/>
              </a:rPr>
              <a:t>100</a:t>
            </a:r>
            <a:r>
              <a:rPr lang="en" sz="1450">
                <a:solidFill>
                  <a:srgbClr val="0000FF"/>
                </a:solidFill>
                <a:highlight>
                  <a:srgbClr val="FFFFFF"/>
                </a:highlight>
                <a:latin typeface="Courier New"/>
                <a:ea typeface="Courier New"/>
                <a:cs typeface="Courier New"/>
                <a:sym typeface="Courier New"/>
              </a:rPr>
              <a:t>}</a:t>
            </a:r>
            <a:r>
              <a:rPr lang="en" sz="1450">
                <a:solidFill>
                  <a:srgbClr val="A31515"/>
                </a:solidFill>
                <a:highlight>
                  <a:srgbClr val="FFFFFF"/>
                </a:highlight>
                <a:latin typeface="Courier New"/>
                <a:ea typeface="Courier New"/>
                <a:cs typeface="Courier New"/>
                <a:sym typeface="Courier New"/>
              </a:rPr>
              <a:t>%`</a:t>
            </a:r>
            <a:endParaRPr sz="1450">
              <a:solidFill>
                <a:srgbClr val="A31515"/>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450">
                <a:solidFill>
                  <a:srgbClr val="000000"/>
                </a:solidFill>
                <a:highlight>
                  <a:srgbClr val="FFFFFF"/>
                </a:highlight>
                <a:latin typeface="Courier New"/>
                <a:ea typeface="Courier New"/>
                <a:cs typeface="Courier New"/>
                <a:sym typeface="Courier New"/>
              </a:rPr>
              <a:t>  </a:t>
            </a:r>
            <a:r>
              <a:rPr lang="en" sz="1450">
                <a:solidFill>
                  <a:srgbClr val="AF00DB"/>
                </a:solidFill>
                <a:highlight>
                  <a:srgbClr val="FFFFFF"/>
                </a:highlight>
                <a:latin typeface="Courier New"/>
                <a:ea typeface="Courier New"/>
                <a:cs typeface="Courier New"/>
                <a:sym typeface="Courier New"/>
              </a:rPr>
              <a:t>if</a:t>
            </a:r>
            <a:r>
              <a:rPr lang="en" sz="1450">
                <a:solidFill>
                  <a:srgbClr val="000000"/>
                </a:solidFill>
                <a:highlight>
                  <a:srgbClr val="FFFFFF"/>
                </a:highlight>
                <a:latin typeface="Courier New"/>
                <a:ea typeface="Courier New"/>
                <a:cs typeface="Courier New"/>
                <a:sym typeface="Courier New"/>
              </a:rPr>
              <a:t>(</a:t>
            </a:r>
            <a:r>
              <a:rPr lang="en" sz="1450">
                <a:solidFill>
                  <a:srgbClr val="0070C1"/>
                </a:solidFill>
                <a:highlight>
                  <a:srgbClr val="FFFFFF"/>
                </a:highlight>
                <a:latin typeface="Courier New"/>
                <a:ea typeface="Courier New"/>
                <a:cs typeface="Courier New"/>
                <a:sym typeface="Courier New"/>
              </a:rPr>
              <a:t>video</a:t>
            </a:r>
            <a:r>
              <a:rPr lang="en" sz="1450">
                <a:solidFill>
                  <a:srgbClr val="000000"/>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ended</a:t>
            </a:r>
            <a:r>
              <a:rPr lang="en" sz="1450">
                <a:solidFill>
                  <a:srgbClr val="000000"/>
                </a:solidFill>
                <a:highlight>
                  <a:srgbClr val="FFFFFF"/>
                </a:highlight>
                <a:latin typeface="Courier New"/>
                <a:ea typeface="Courier New"/>
                <a:cs typeface="Courier New"/>
                <a:sym typeface="Courier New"/>
              </a:rPr>
              <a:t>) {</a:t>
            </a:r>
            <a:endParaRPr sz="14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450">
                <a:solidFill>
                  <a:srgbClr val="000000"/>
                </a:solidFill>
                <a:highlight>
                  <a:srgbClr val="FFFFFF"/>
                </a:highlight>
                <a:latin typeface="Courier New"/>
                <a:ea typeface="Courier New"/>
                <a:cs typeface="Courier New"/>
                <a:sym typeface="Courier New"/>
              </a:rPr>
              <a:t>    </a:t>
            </a:r>
            <a:r>
              <a:rPr lang="en" sz="1450">
                <a:solidFill>
                  <a:srgbClr val="0070C1"/>
                </a:solidFill>
                <a:highlight>
                  <a:srgbClr val="FFFFFF"/>
                </a:highlight>
                <a:latin typeface="Courier New"/>
                <a:ea typeface="Courier New"/>
                <a:cs typeface="Courier New"/>
                <a:sym typeface="Courier New"/>
              </a:rPr>
              <a:t>btn</a:t>
            </a:r>
            <a:r>
              <a:rPr lang="en" sz="1450">
                <a:solidFill>
                  <a:srgbClr val="000000"/>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className</a:t>
            </a:r>
            <a:r>
              <a:rPr lang="en" sz="1450">
                <a:solidFill>
                  <a:srgbClr val="000000"/>
                </a:solidFill>
                <a:highlight>
                  <a:srgbClr val="FFFFFF"/>
                </a:highlight>
                <a:latin typeface="Courier New"/>
                <a:ea typeface="Courier New"/>
                <a:cs typeface="Courier New"/>
                <a:sym typeface="Courier New"/>
              </a:rPr>
              <a:t> = </a:t>
            </a:r>
            <a:r>
              <a:rPr lang="en" sz="1450">
                <a:solidFill>
                  <a:srgbClr val="A31515"/>
                </a:solidFill>
                <a:highlight>
                  <a:srgbClr val="FFFFFF"/>
                </a:highlight>
                <a:latin typeface="Courier New"/>
                <a:ea typeface="Courier New"/>
                <a:cs typeface="Courier New"/>
                <a:sym typeface="Courier New"/>
              </a:rPr>
              <a:t>'far fa-play-circle'</a:t>
            </a:r>
            <a:endParaRPr sz="1450">
              <a:solidFill>
                <a:srgbClr val="A31515"/>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450">
                <a:solidFill>
                  <a:srgbClr val="000000"/>
                </a:solidFill>
                <a:highlight>
                  <a:srgbClr val="FFFFFF"/>
                </a:highlight>
                <a:latin typeface="Courier New"/>
                <a:ea typeface="Courier New"/>
                <a:cs typeface="Courier New"/>
                <a:sym typeface="Courier New"/>
              </a:rPr>
              <a:t>    </a:t>
            </a:r>
            <a:r>
              <a:rPr lang="en" sz="1450">
                <a:solidFill>
                  <a:srgbClr val="0070C1"/>
                </a:solidFill>
                <a:highlight>
                  <a:srgbClr val="FFFFFF"/>
                </a:highlight>
                <a:latin typeface="Courier New"/>
                <a:ea typeface="Courier New"/>
                <a:cs typeface="Courier New"/>
                <a:sym typeface="Courier New"/>
              </a:rPr>
              <a:t>video</a:t>
            </a:r>
            <a:r>
              <a:rPr lang="en" sz="1450">
                <a:solidFill>
                  <a:srgbClr val="000000"/>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style</a:t>
            </a:r>
            <a:r>
              <a:rPr lang="en" sz="1450">
                <a:solidFill>
                  <a:srgbClr val="000000"/>
                </a:solidFill>
                <a:highlight>
                  <a:srgbClr val="FFFFFF"/>
                </a:highlight>
                <a:latin typeface="Courier New"/>
                <a:ea typeface="Courier New"/>
                <a:cs typeface="Courier New"/>
                <a:sym typeface="Courier New"/>
              </a:rPr>
              <a:t>.</a:t>
            </a:r>
            <a:r>
              <a:rPr lang="en" sz="1450">
                <a:solidFill>
                  <a:srgbClr val="001080"/>
                </a:solidFill>
                <a:highlight>
                  <a:srgbClr val="FFFFFF"/>
                </a:highlight>
                <a:latin typeface="Courier New"/>
                <a:ea typeface="Courier New"/>
                <a:cs typeface="Courier New"/>
                <a:sym typeface="Courier New"/>
              </a:rPr>
              <a:t>opacity</a:t>
            </a:r>
            <a:r>
              <a:rPr lang="en" sz="1450">
                <a:solidFill>
                  <a:srgbClr val="000000"/>
                </a:solidFill>
                <a:highlight>
                  <a:srgbClr val="FFFFFF"/>
                </a:highlight>
                <a:latin typeface="Courier New"/>
                <a:ea typeface="Courier New"/>
                <a:cs typeface="Courier New"/>
                <a:sym typeface="Courier New"/>
              </a:rPr>
              <a:t> = </a:t>
            </a:r>
            <a:r>
              <a:rPr lang="en" sz="1450">
                <a:solidFill>
                  <a:srgbClr val="A31515"/>
                </a:solidFill>
                <a:highlight>
                  <a:srgbClr val="FFFFFF"/>
                </a:highlight>
                <a:latin typeface="Courier New"/>
                <a:ea typeface="Courier New"/>
                <a:cs typeface="Courier New"/>
                <a:sym typeface="Courier New"/>
              </a:rPr>
              <a:t>'.3'</a:t>
            </a:r>
            <a:endParaRPr sz="1450">
              <a:solidFill>
                <a:srgbClr val="A31515"/>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450">
                <a:solidFill>
                  <a:srgbClr val="000000"/>
                </a:solidFill>
                <a:highlight>
                  <a:srgbClr val="FFFFFF"/>
                </a:highlight>
                <a:latin typeface="Courier New"/>
                <a:ea typeface="Courier New"/>
                <a:cs typeface="Courier New"/>
                <a:sym typeface="Courier New"/>
              </a:rPr>
              <a:t>  }</a:t>
            </a:r>
            <a:endParaRPr sz="14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450">
                <a:solidFill>
                  <a:srgbClr val="000000"/>
                </a:solidFill>
                <a:highlight>
                  <a:srgbClr val="FFFFFF"/>
                </a:highlight>
                <a:latin typeface="Courier New"/>
                <a:ea typeface="Courier New"/>
                <a:cs typeface="Courier New"/>
                <a:sym typeface="Courier New"/>
              </a:rPr>
              <a:t>})</a:t>
            </a:r>
            <a:endParaRPr sz="145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 sz="1450">
                <a:solidFill>
                  <a:srgbClr val="008000"/>
                </a:solidFill>
                <a:highlight>
                  <a:srgbClr val="FFFFFF"/>
                </a:highlight>
                <a:latin typeface="Courier New"/>
                <a:ea typeface="Courier New"/>
                <a:cs typeface="Courier New"/>
                <a:sym typeface="Courier New"/>
              </a:rPr>
              <a:t>// End of Section 2 Video</a:t>
            </a:r>
            <a:endParaRPr sz="2200"/>
          </a:p>
        </p:txBody>
      </p:sp>
      <p:sp>
        <p:nvSpPr>
          <p:cNvPr id="227" name="Google Shape;227;p34"/>
          <p:cNvSpPr txBox="1"/>
          <p:nvPr/>
        </p:nvSpPr>
        <p:spPr>
          <a:xfrm>
            <a:off x="5142650" y="2615400"/>
            <a:ext cx="376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ource Code Pro"/>
                <a:ea typeface="Source Code Pro"/>
                <a:cs typeface="Source Code Pro"/>
                <a:sym typeface="Source Code Pro"/>
              </a:rPr>
              <a:t>TO calculate the video time frame and to set the video duration bar and set visible using css.</a:t>
            </a:r>
            <a:endParaRPr>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p:nvPr/>
        </p:nvSpPr>
        <p:spPr>
          <a:xfrm>
            <a:off x="1767750" y="496375"/>
            <a:ext cx="5608500" cy="4217400"/>
          </a:xfrm>
          <a:prstGeom prst="rect">
            <a:avLst/>
          </a:prstGeom>
          <a:noFill/>
          <a:ln w="9525" cap="flat" cmpd="sng">
            <a:solidFill>
              <a:srgbClr val="9E9E9E"/>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9E44"/>
                </a:solidFill>
                <a:latin typeface="Barlow"/>
                <a:ea typeface="Barlow"/>
                <a:cs typeface="Barlow"/>
                <a:sym typeface="Barlow"/>
              </a:rPr>
              <a:t>WHAT CAN BE DONE?</a:t>
            </a:r>
            <a:endParaRPr b="1">
              <a:solidFill>
                <a:srgbClr val="FF9E44"/>
              </a:solidFill>
              <a:latin typeface="Barlow"/>
              <a:ea typeface="Barlow"/>
              <a:cs typeface="Barlow"/>
              <a:sym typeface="Barlow"/>
            </a:endParaRPr>
          </a:p>
          <a:p>
            <a:pPr marL="0" lvl="0" indent="0" algn="ctr" rtl="0">
              <a:spcBef>
                <a:spcPts val="0"/>
              </a:spcBef>
              <a:spcAft>
                <a:spcPts val="0"/>
              </a:spcAft>
              <a:buNone/>
            </a:pPr>
            <a:endParaRPr b="1">
              <a:solidFill>
                <a:srgbClr val="FF9E44"/>
              </a:solidFill>
              <a:latin typeface="Barlow"/>
              <a:ea typeface="Barlow"/>
              <a:cs typeface="Barlow"/>
              <a:sym typeface="Barlow"/>
            </a:endParaRPr>
          </a:p>
          <a:p>
            <a:pPr marL="0" lvl="0" indent="0" algn="ctr" rtl="0">
              <a:spcBef>
                <a:spcPts val="0"/>
              </a:spcBef>
              <a:spcAft>
                <a:spcPts val="0"/>
              </a:spcAft>
              <a:buNone/>
            </a:pPr>
            <a:endParaRPr sz="2000" b="1">
              <a:solidFill>
                <a:srgbClr val="FF9E44"/>
              </a:solidFill>
              <a:latin typeface="Barlow"/>
              <a:ea typeface="Barlow"/>
              <a:cs typeface="Barlow"/>
              <a:sym typeface="Barlow"/>
            </a:endParaRPr>
          </a:p>
          <a:p>
            <a:pPr marL="457200" lvl="0" indent="-355600" algn="l" rtl="0">
              <a:spcBef>
                <a:spcPts val="0"/>
              </a:spcBef>
              <a:spcAft>
                <a:spcPts val="0"/>
              </a:spcAft>
              <a:buClr>
                <a:schemeClr val="dk2"/>
              </a:buClr>
              <a:buSzPts val="2000"/>
              <a:buFont typeface="Barlow Light"/>
              <a:buChar char="●"/>
            </a:pPr>
            <a:r>
              <a:rPr lang="en" sz="2000">
                <a:solidFill>
                  <a:schemeClr val="dk2"/>
                </a:solidFill>
                <a:latin typeface="Barlow Light"/>
                <a:ea typeface="Barlow Light"/>
                <a:cs typeface="Barlow Light"/>
                <a:sym typeface="Barlow Light"/>
              </a:rPr>
              <a:t>Make Project responsive </a:t>
            </a:r>
            <a:endParaRPr sz="2000">
              <a:solidFill>
                <a:schemeClr val="dk2"/>
              </a:solidFill>
              <a:latin typeface="Barlow Light"/>
              <a:ea typeface="Barlow Light"/>
              <a:cs typeface="Barlow Light"/>
              <a:sym typeface="Barlow Light"/>
            </a:endParaRPr>
          </a:p>
          <a:p>
            <a:pPr marL="914400" lvl="1" indent="-355600" algn="l" rtl="0">
              <a:spcBef>
                <a:spcPts val="0"/>
              </a:spcBef>
              <a:spcAft>
                <a:spcPts val="0"/>
              </a:spcAft>
              <a:buClr>
                <a:schemeClr val="dk2"/>
              </a:buClr>
              <a:buSzPts val="2000"/>
              <a:buFont typeface="Barlow Light"/>
              <a:buChar char="○"/>
            </a:pPr>
            <a:r>
              <a:rPr lang="en" sz="2000">
                <a:solidFill>
                  <a:schemeClr val="dk2"/>
                </a:solidFill>
                <a:latin typeface="Barlow Light"/>
                <a:ea typeface="Barlow Light"/>
                <a:cs typeface="Barlow Light"/>
                <a:sym typeface="Barlow Light"/>
              </a:rPr>
              <a:t>As the current web page is optimized for and is built for large screen size.</a:t>
            </a:r>
            <a:endParaRPr sz="2000">
              <a:solidFill>
                <a:schemeClr val="dk2"/>
              </a:solidFill>
              <a:latin typeface="Barlow Light"/>
              <a:ea typeface="Barlow Light"/>
              <a:cs typeface="Barlow Light"/>
              <a:sym typeface="Barlow Light"/>
            </a:endParaRPr>
          </a:p>
          <a:p>
            <a:pPr marL="914400" lvl="1" indent="-355600" algn="l" rtl="0">
              <a:spcBef>
                <a:spcPts val="0"/>
              </a:spcBef>
              <a:spcAft>
                <a:spcPts val="0"/>
              </a:spcAft>
              <a:buClr>
                <a:schemeClr val="dk2"/>
              </a:buClr>
              <a:buSzPts val="2000"/>
              <a:buFont typeface="Barlow Light"/>
              <a:buChar char="○"/>
            </a:pPr>
            <a:r>
              <a:rPr lang="en" sz="2000">
                <a:solidFill>
                  <a:schemeClr val="dk2"/>
                </a:solidFill>
                <a:latin typeface="Barlow Light"/>
                <a:ea typeface="Barlow Light"/>
                <a:cs typeface="Barlow Light"/>
                <a:sym typeface="Barlow Light"/>
              </a:rPr>
              <a:t>Setting resolution of each aspect for the screen</a:t>
            </a:r>
            <a:endParaRPr sz="2000">
              <a:solidFill>
                <a:schemeClr val="dk2"/>
              </a:solidFill>
              <a:latin typeface="Barlow Light"/>
              <a:ea typeface="Barlow Light"/>
              <a:cs typeface="Barlow Light"/>
              <a:sym typeface="Barlow Light"/>
            </a:endParaRPr>
          </a:p>
          <a:p>
            <a:pPr marL="0" lvl="0" indent="0" algn="l" rtl="0">
              <a:spcBef>
                <a:spcPts val="0"/>
              </a:spcBef>
              <a:spcAft>
                <a:spcPts val="0"/>
              </a:spcAft>
              <a:buNone/>
            </a:pPr>
            <a:endParaRPr sz="2000">
              <a:solidFill>
                <a:schemeClr val="dk2"/>
              </a:solidFill>
              <a:latin typeface="Barlow Light"/>
              <a:ea typeface="Barlow Light"/>
              <a:cs typeface="Barlow Light"/>
              <a:sym typeface="Barlow Light"/>
            </a:endParaRPr>
          </a:p>
          <a:p>
            <a:pPr marL="457200" lvl="0" indent="-355600" algn="l" rtl="0">
              <a:spcBef>
                <a:spcPts val="0"/>
              </a:spcBef>
              <a:spcAft>
                <a:spcPts val="0"/>
              </a:spcAft>
              <a:buClr>
                <a:schemeClr val="dk2"/>
              </a:buClr>
              <a:buSzPts val="2000"/>
              <a:buFont typeface="Barlow Light"/>
              <a:buChar char="●"/>
            </a:pPr>
            <a:r>
              <a:rPr lang="en" sz="2000">
                <a:solidFill>
                  <a:schemeClr val="dk2"/>
                </a:solidFill>
                <a:latin typeface="Barlow Light"/>
                <a:ea typeface="Barlow Light"/>
                <a:cs typeface="Barlow Light"/>
                <a:sym typeface="Barlow Light"/>
              </a:rPr>
              <a:t>Dynamic approach as to implement live chronograph features</a:t>
            </a:r>
            <a:endParaRPr sz="2000">
              <a:solidFill>
                <a:schemeClr val="dk2"/>
              </a:solidFill>
              <a:latin typeface="Barlow Light"/>
              <a:ea typeface="Barlow Light"/>
              <a:cs typeface="Barlow Light"/>
              <a:sym typeface="Barlow Light"/>
            </a:endParaRPr>
          </a:p>
          <a:p>
            <a:pPr marL="457200" lvl="0" indent="0" algn="l" rtl="0">
              <a:spcBef>
                <a:spcPts val="0"/>
              </a:spcBef>
              <a:spcAft>
                <a:spcPts val="0"/>
              </a:spcAft>
              <a:buNone/>
            </a:pPr>
            <a:endParaRPr sz="2000">
              <a:solidFill>
                <a:schemeClr val="dk2"/>
              </a:solidFill>
              <a:latin typeface="Barlow Light"/>
              <a:ea typeface="Barlow Light"/>
              <a:cs typeface="Barlow Light"/>
              <a:sym typeface="Barlow Light"/>
            </a:endParaRPr>
          </a:p>
          <a:p>
            <a:pPr marL="457200" lvl="0" indent="-355600" algn="l" rtl="0">
              <a:spcBef>
                <a:spcPts val="0"/>
              </a:spcBef>
              <a:spcAft>
                <a:spcPts val="0"/>
              </a:spcAft>
              <a:buClr>
                <a:schemeClr val="dk2"/>
              </a:buClr>
              <a:buSzPts val="2000"/>
              <a:buFont typeface="Barlow Light"/>
              <a:buChar char="●"/>
            </a:pPr>
            <a:r>
              <a:rPr lang="en" sz="2000">
                <a:solidFill>
                  <a:schemeClr val="dk2"/>
                </a:solidFill>
                <a:latin typeface="Barlow Light"/>
                <a:ea typeface="Barlow Light"/>
                <a:cs typeface="Barlow Light"/>
                <a:sym typeface="Barlow Light"/>
              </a:rPr>
              <a:t>Multiple design aspects </a:t>
            </a:r>
            <a:endParaRPr sz="2000">
              <a:solidFill>
                <a:schemeClr val="dk2"/>
              </a:solidFill>
              <a:latin typeface="Barlow Light"/>
              <a:ea typeface="Barlow Light"/>
              <a:cs typeface="Barlow Light"/>
              <a:sym typeface="Barlow Light"/>
            </a:endParaRPr>
          </a:p>
          <a:p>
            <a:pPr marL="0" lvl="0" indent="0" algn="l" rtl="0">
              <a:spcBef>
                <a:spcPts val="0"/>
              </a:spcBef>
              <a:spcAft>
                <a:spcPts val="0"/>
              </a:spcAft>
              <a:buNone/>
            </a:pPr>
            <a:endParaRPr>
              <a:solidFill>
                <a:schemeClr val="dk2"/>
              </a:solidFill>
              <a:latin typeface="Barlow Light"/>
              <a:ea typeface="Barlow Light"/>
              <a:cs typeface="Barlow Light"/>
              <a:sym typeface="Barlow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566950"/>
            <a:ext cx="8520600" cy="102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the assignment</a:t>
            </a:r>
            <a:endParaRPr/>
          </a:p>
          <a:p>
            <a:pPr marL="0" lvl="0" indent="0" algn="l" rtl="0">
              <a:spcBef>
                <a:spcPts val="0"/>
              </a:spcBef>
              <a:spcAft>
                <a:spcPts val="0"/>
              </a:spcAft>
              <a:buNone/>
            </a:pPr>
            <a:endParaRPr/>
          </a:p>
        </p:txBody>
      </p:sp>
      <p:sp>
        <p:nvSpPr>
          <p:cNvPr id="75" name="Google Shape;75;p15"/>
          <p:cNvSpPr txBox="1">
            <a:spLocks noGrp="1"/>
          </p:cNvSpPr>
          <p:nvPr>
            <p:ph type="body" idx="1"/>
          </p:nvPr>
        </p:nvSpPr>
        <p:spPr>
          <a:xfrm>
            <a:off x="311700" y="1590550"/>
            <a:ext cx="8520600" cy="32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The top right corner is the menu icon which when clicked will transform into arrows and navbar will be displayed with some navigation Item which is been controlled using javascript.</a:t>
            </a:r>
            <a:endParaRPr sz="2100"/>
          </a:p>
          <a:p>
            <a:pPr marL="0" lvl="0" indent="0" algn="l" rtl="0">
              <a:spcBef>
                <a:spcPts val="1600"/>
              </a:spcBef>
              <a:spcAft>
                <a:spcPts val="0"/>
              </a:spcAft>
              <a:buNone/>
            </a:pPr>
            <a:r>
              <a:rPr lang="en" sz="2100"/>
              <a:t>The official emblem section has a </a:t>
            </a:r>
            <a:r>
              <a:rPr lang="en" sz="2100" b="1"/>
              <a:t>Video </a:t>
            </a:r>
            <a:r>
              <a:rPr lang="en" sz="2100"/>
              <a:t>with custom controls for the HTML file video elements and is controlled with the javascript.</a:t>
            </a:r>
            <a:endParaRPr sz="2100"/>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132965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the assignment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1" name="Google Shape;81;p16"/>
          <p:cNvSpPr txBox="1">
            <a:spLocks noGrp="1"/>
          </p:cNvSpPr>
          <p:nvPr>
            <p:ph type="body" idx="1"/>
          </p:nvPr>
        </p:nvSpPr>
        <p:spPr>
          <a:xfrm>
            <a:off x="311700" y="1468825"/>
            <a:ext cx="8520600" cy="34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Then the info section with a profile picture and project button which will lead to the Github page of the developer. </a:t>
            </a:r>
            <a:endParaRPr sz="2100"/>
          </a:p>
          <a:p>
            <a:pPr marL="0" lvl="0" indent="0" algn="l" rtl="0">
              <a:spcBef>
                <a:spcPts val="1600"/>
              </a:spcBef>
              <a:spcAft>
                <a:spcPts val="1600"/>
              </a:spcAft>
              <a:buNone/>
            </a:pPr>
            <a:r>
              <a:rPr lang="en" sz="2100"/>
              <a:t>Finally the contact section with a dummy signup button and a footer with the name and copyright section. </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86" name="Google Shape;86;p17"/>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87" name="Google Shape;87;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Skills &amp; expertise</a:t>
            </a:r>
            <a:endParaRPr/>
          </a:p>
        </p:txBody>
      </p:sp>
      <p:sp>
        <p:nvSpPr>
          <p:cNvPr id="88" name="Google Shape;88;p17"/>
          <p:cNvSpPr/>
          <p:nvPr/>
        </p:nvSpPr>
        <p:spPr>
          <a:xfrm>
            <a:off x="2253126" y="2235693"/>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txBox="1"/>
          <p:nvPr/>
        </p:nvSpPr>
        <p:spPr>
          <a:xfrm>
            <a:off x="421225" y="2596750"/>
            <a:ext cx="13299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Motion design</a:t>
            </a:r>
            <a:endParaRPr sz="1800">
              <a:solidFill>
                <a:schemeClr val="lt1"/>
              </a:solidFill>
              <a:latin typeface="Source Code Pro"/>
              <a:ea typeface="Source Code Pro"/>
              <a:cs typeface="Source Code Pro"/>
              <a:sym typeface="Source Code Pro"/>
            </a:endParaRPr>
          </a:p>
        </p:txBody>
      </p:sp>
      <p:sp>
        <p:nvSpPr>
          <p:cNvPr id="90" name="Google Shape;90;p17"/>
          <p:cNvSpPr/>
          <p:nvPr/>
        </p:nvSpPr>
        <p:spPr>
          <a:xfrm>
            <a:off x="4261722" y="1423290"/>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7471376" y="21473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421229" y="2394561"/>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472900" y="2625150"/>
            <a:ext cx="93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FFFFFF"/>
                </a:solidFill>
                <a:latin typeface="Source Code Pro"/>
                <a:ea typeface="Source Code Pro"/>
                <a:cs typeface="Source Code Pro"/>
                <a:sym typeface="Source Code Pro"/>
              </a:rPr>
              <a:t>HTML, CSS,JS</a:t>
            </a:r>
            <a:endParaRPr>
              <a:latin typeface="Source Code Pro"/>
              <a:ea typeface="Source Code Pro"/>
              <a:cs typeface="Source Code Pro"/>
              <a:sym typeface="Source Code Pro"/>
            </a:endParaRPr>
          </a:p>
        </p:txBody>
      </p:sp>
      <p:sp>
        <p:nvSpPr>
          <p:cNvPr id="94" name="Google Shape;94;p17"/>
          <p:cNvSpPr txBox="1"/>
          <p:nvPr/>
        </p:nvSpPr>
        <p:spPr>
          <a:xfrm>
            <a:off x="2276675" y="2470450"/>
            <a:ext cx="1282800" cy="13836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en" sz="1800">
                <a:solidFill>
                  <a:srgbClr val="FFFFFF"/>
                </a:solidFill>
                <a:latin typeface="Source Code Pro"/>
                <a:ea typeface="Source Code Pro"/>
                <a:cs typeface="Source Code Pro"/>
                <a:sym typeface="Source Code Pro"/>
              </a:rPr>
              <a:t>Motion design</a:t>
            </a:r>
            <a:endParaRPr sz="1800">
              <a:solidFill>
                <a:srgbClr val="FFFFFF"/>
              </a:solidFill>
              <a:latin typeface="Source Code Pro"/>
              <a:ea typeface="Source Code Pro"/>
              <a:cs typeface="Source Code Pro"/>
              <a:sym typeface="Source Code Pro"/>
            </a:endParaRPr>
          </a:p>
          <a:p>
            <a:pPr marL="0" lvl="0" indent="0" algn="l" rtl="0">
              <a:lnSpc>
                <a:spcPct val="115000"/>
              </a:lnSpc>
              <a:spcBef>
                <a:spcPts val="0"/>
              </a:spcBef>
              <a:spcAft>
                <a:spcPts val="0"/>
              </a:spcAft>
              <a:buNone/>
            </a:pPr>
            <a:endParaRPr sz="1800">
              <a:solidFill>
                <a:srgbClr val="FFFFFF"/>
              </a:solidFill>
              <a:latin typeface="Source Code Pro"/>
              <a:ea typeface="Source Code Pro"/>
              <a:cs typeface="Source Code Pro"/>
              <a:sym typeface="Source Code Pro"/>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sp>
        <p:nvSpPr>
          <p:cNvPr id="95" name="Google Shape;95;p17"/>
          <p:cNvSpPr txBox="1"/>
          <p:nvPr/>
        </p:nvSpPr>
        <p:spPr>
          <a:xfrm>
            <a:off x="4402425" y="2346600"/>
            <a:ext cx="26298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solidFill>
                  <a:srgbClr val="FFFFFF"/>
                </a:solidFill>
                <a:latin typeface="Source Code Pro"/>
                <a:ea typeface="Source Code Pro"/>
                <a:cs typeface="Source Code Pro"/>
                <a:sym typeface="Source Code Pro"/>
              </a:rPr>
              <a:t>User experience</a:t>
            </a:r>
            <a:endParaRPr>
              <a:latin typeface="Source Code Pro"/>
              <a:ea typeface="Source Code Pro"/>
              <a:cs typeface="Source Code Pro"/>
              <a:sym typeface="Source Code Pro"/>
            </a:endParaRPr>
          </a:p>
        </p:txBody>
      </p:sp>
      <p:sp>
        <p:nvSpPr>
          <p:cNvPr id="96" name="Google Shape;96;p17"/>
          <p:cNvSpPr txBox="1"/>
          <p:nvPr/>
        </p:nvSpPr>
        <p:spPr>
          <a:xfrm>
            <a:off x="7471375" y="2570650"/>
            <a:ext cx="13893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chemeClr val="lt1"/>
                </a:solidFill>
                <a:latin typeface="Source Code Pro"/>
                <a:ea typeface="Source Code Pro"/>
                <a:cs typeface="Source Code Pro"/>
                <a:sym typeface="Source Code Pro"/>
              </a:rPr>
              <a:t>Physical Computing</a:t>
            </a:r>
            <a:endParaRPr sz="1300">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assignment samples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IDS 517 HW6 </a:t>
            </a:r>
            <a:endParaRPr/>
          </a:p>
        </p:txBody>
      </p:sp>
      <p:sp>
        <p:nvSpPr>
          <p:cNvPr id="107" name="Google Shape;107;p19"/>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1. Create a Web page(s) to introduce about YOU. </a:t>
            </a:r>
            <a:endParaRPr sz="1500"/>
          </a:p>
          <a:p>
            <a:pPr marL="0" lvl="0" indent="0" algn="l" rtl="0">
              <a:spcBef>
                <a:spcPts val="1600"/>
              </a:spcBef>
              <a:spcAft>
                <a:spcPts val="0"/>
              </a:spcAft>
              <a:buNone/>
            </a:pPr>
            <a:r>
              <a:rPr lang="en" sz="1500"/>
              <a:t>2. Study HTML/5, CSS, and Javascript. </a:t>
            </a:r>
            <a:endParaRPr sz="1500"/>
          </a:p>
          <a:p>
            <a:pPr marL="0" lvl="0" indent="0" algn="l" rtl="0">
              <a:spcBef>
                <a:spcPts val="1600"/>
              </a:spcBef>
              <a:spcAft>
                <a:spcPts val="1600"/>
              </a:spcAft>
              <a:buNone/>
            </a:pPr>
            <a:r>
              <a:rPr lang="en" sz="1500"/>
              <a:t>3. Use HTML/5, CSS, and javascript (must include all three).</a:t>
            </a:r>
            <a:endParaRPr sz="1500"/>
          </a:p>
        </p:txBody>
      </p:sp>
      <p:pic>
        <p:nvPicPr>
          <p:cNvPr id="108" name="Google Shape;108;p19"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109" name="Google Shape;109;p19"/>
          <p:cNvPicPr preferRelativeResize="0"/>
          <p:nvPr/>
        </p:nvPicPr>
        <p:blipFill rotWithShape="1">
          <a:blip r:embed="rId4">
            <a:alphaModFix/>
          </a:blip>
          <a:srcRect t="6567" b="6567"/>
          <a:stretch/>
        </p:blipFill>
        <p:spPr>
          <a:xfrm>
            <a:off x="4131700" y="978250"/>
            <a:ext cx="4142050" cy="2335949"/>
          </a:xfrm>
          <a:prstGeom prst="rect">
            <a:avLst/>
          </a:prstGeom>
          <a:noFill/>
          <a:ln>
            <a:noFill/>
          </a:ln>
        </p:spPr>
      </p:pic>
      <p:pic>
        <p:nvPicPr>
          <p:cNvPr id="110" name="Google Shape;110;p19" descr="Portrait-oriented black smaptphone"/>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111" name="Google Shape;111;p19"/>
          <p:cNvPicPr preferRelativeResize="0"/>
          <p:nvPr/>
        </p:nvPicPr>
        <p:blipFill rotWithShape="1">
          <a:blip r:embed="rId4">
            <a:alphaModFix/>
          </a:blip>
          <a:srcRect l="31741" r="31741"/>
          <a:stretch/>
        </p:blipFill>
        <p:spPr>
          <a:xfrm>
            <a:off x="7269175" y="1858795"/>
            <a:ext cx="1514674" cy="26927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cxnSp>
        <p:nvCxnSpPr>
          <p:cNvPr id="116" name="Google Shape;116;p20"/>
          <p:cNvCxnSpPr/>
          <p:nvPr/>
        </p:nvCxnSpPr>
        <p:spPr>
          <a:xfrm>
            <a:off x="433425" y="3724283"/>
            <a:ext cx="3891000" cy="0"/>
          </a:xfrm>
          <a:prstGeom prst="straightConnector1">
            <a:avLst/>
          </a:prstGeom>
          <a:noFill/>
          <a:ln w="19050" cap="flat" cmpd="sng">
            <a:solidFill>
              <a:schemeClr val="lt2"/>
            </a:solidFill>
            <a:prstDash val="solid"/>
            <a:round/>
            <a:headEnd type="none" w="sm" len="sm"/>
            <a:tailEnd type="none" w="sm" len="sm"/>
          </a:ln>
        </p:spPr>
      </p:cxnSp>
      <p:cxnSp>
        <p:nvCxnSpPr>
          <p:cNvPr id="117" name="Google Shape;117;p20"/>
          <p:cNvCxnSpPr/>
          <p:nvPr/>
        </p:nvCxnSpPr>
        <p:spPr>
          <a:xfrm>
            <a:off x="4941300" y="3724283"/>
            <a:ext cx="3891000" cy="0"/>
          </a:xfrm>
          <a:prstGeom prst="straightConnector1">
            <a:avLst/>
          </a:prstGeom>
          <a:noFill/>
          <a:ln w="19050" cap="flat" cmpd="sng">
            <a:solidFill>
              <a:schemeClr val="lt2"/>
            </a:solidFill>
            <a:prstDash val="solid"/>
            <a:round/>
            <a:headEnd type="none" w="sm" len="sm"/>
            <a:tailEnd type="none" w="sm" len="sm"/>
          </a:ln>
        </p:spPr>
      </p:cxnSp>
      <p:pic>
        <p:nvPicPr>
          <p:cNvPr id="118" name="Google Shape;118;p20"/>
          <p:cNvPicPr preferRelativeResize="0"/>
          <p:nvPr/>
        </p:nvPicPr>
        <p:blipFill rotWithShape="1">
          <a:blip r:embed="rId3">
            <a:alphaModFix/>
          </a:blip>
          <a:srcRect l="5414" r="2504"/>
          <a:stretch/>
        </p:blipFill>
        <p:spPr>
          <a:xfrm>
            <a:off x="4941300" y="400450"/>
            <a:ext cx="3891001" cy="3046575"/>
          </a:xfrm>
          <a:prstGeom prst="rect">
            <a:avLst/>
          </a:prstGeom>
          <a:noFill/>
          <a:ln>
            <a:noFill/>
          </a:ln>
        </p:spPr>
      </p:pic>
      <p:pic>
        <p:nvPicPr>
          <p:cNvPr id="119" name="Google Shape;119;p20"/>
          <p:cNvPicPr preferRelativeResize="0"/>
          <p:nvPr/>
        </p:nvPicPr>
        <p:blipFill rotWithShape="1">
          <a:blip r:embed="rId4">
            <a:alphaModFix/>
          </a:blip>
          <a:srcRect l="5877" r="5877"/>
          <a:stretch/>
        </p:blipFill>
        <p:spPr>
          <a:xfrm>
            <a:off x="425023" y="397950"/>
            <a:ext cx="3890970" cy="1998800"/>
          </a:xfrm>
          <a:prstGeom prst="rect">
            <a:avLst/>
          </a:prstGeom>
          <a:noFill/>
          <a:ln>
            <a:noFill/>
          </a:ln>
        </p:spPr>
      </p:pic>
      <p:pic>
        <p:nvPicPr>
          <p:cNvPr id="120" name="Google Shape;120;p20"/>
          <p:cNvPicPr preferRelativeResize="0"/>
          <p:nvPr/>
        </p:nvPicPr>
        <p:blipFill rotWithShape="1">
          <a:blip r:embed="rId5">
            <a:alphaModFix/>
          </a:blip>
          <a:srcRect l="3900" r="3900"/>
          <a:stretch/>
        </p:blipFill>
        <p:spPr>
          <a:xfrm>
            <a:off x="425025" y="2499900"/>
            <a:ext cx="1935250" cy="1108949"/>
          </a:xfrm>
          <a:prstGeom prst="rect">
            <a:avLst/>
          </a:prstGeom>
          <a:noFill/>
          <a:ln>
            <a:noFill/>
          </a:ln>
        </p:spPr>
      </p:pic>
      <p:pic>
        <p:nvPicPr>
          <p:cNvPr id="121" name="Google Shape;121;p20"/>
          <p:cNvPicPr preferRelativeResize="0"/>
          <p:nvPr/>
        </p:nvPicPr>
        <p:blipFill rotWithShape="1">
          <a:blip r:embed="rId6">
            <a:alphaModFix/>
          </a:blip>
          <a:srcRect t="22409" b="22409"/>
          <a:stretch/>
        </p:blipFill>
        <p:spPr>
          <a:xfrm>
            <a:off x="2464075" y="2499900"/>
            <a:ext cx="1851925" cy="1108950"/>
          </a:xfrm>
          <a:prstGeom prst="rect">
            <a:avLst/>
          </a:prstGeom>
          <a:noFill/>
          <a:ln>
            <a:noFill/>
          </a:ln>
        </p:spPr>
      </p:pic>
      <p:sp>
        <p:nvSpPr>
          <p:cNvPr id="122" name="Google Shape;122;p20"/>
          <p:cNvSpPr txBox="1">
            <a:spLocks noGrp="1"/>
          </p:cNvSpPr>
          <p:nvPr>
            <p:ph type="body" idx="4294967295"/>
          </p:nvPr>
        </p:nvSpPr>
        <p:spPr>
          <a:xfrm>
            <a:off x="318850" y="3771900"/>
            <a:ext cx="3999900" cy="5304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100" b="1">
                <a:solidFill>
                  <a:schemeClr val="accent3"/>
                </a:solidFill>
              </a:rPr>
              <a:t>Landing Page</a:t>
            </a:r>
            <a:endParaRPr sz="2100" b="1">
              <a:solidFill>
                <a:schemeClr val="accent3"/>
              </a:solidFill>
            </a:endParaRPr>
          </a:p>
        </p:txBody>
      </p:sp>
      <p:sp>
        <p:nvSpPr>
          <p:cNvPr id="123" name="Google Shape;123;p20"/>
          <p:cNvSpPr txBox="1">
            <a:spLocks noGrp="1"/>
          </p:cNvSpPr>
          <p:nvPr>
            <p:ph type="body" idx="4294967295"/>
          </p:nvPr>
        </p:nvSpPr>
        <p:spPr>
          <a:xfrm>
            <a:off x="318850" y="4162300"/>
            <a:ext cx="3999900" cy="90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The landing page has a animation when loaded or refreshed the elements starts to come in orde, with nice transition effects, the heading changes which is done by CSS.</a:t>
            </a:r>
            <a:endParaRPr sz="400"/>
          </a:p>
        </p:txBody>
      </p:sp>
      <p:pic>
        <p:nvPicPr>
          <p:cNvPr id="124" name="Google Shape;124;p20"/>
          <p:cNvPicPr preferRelativeResize="0"/>
          <p:nvPr/>
        </p:nvPicPr>
        <p:blipFill>
          <a:blip r:embed="rId7">
            <a:alphaModFix/>
          </a:blip>
          <a:stretch>
            <a:fillRect/>
          </a:stretch>
        </p:blipFill>
        <p:spPr>
          <a:xfrm>
            <a:off x="4755925" y="400450"/>
            <a:ext cx="4321700" cy="3046575"/>
          </a:xfrm>
          <a:prstGeom prst="rect">
            <a:avLst/>
          </a:prstGeom>
          <a:noFill/>
          <a:ln>
            <a:noFill/>
          </a:ln>
        </p:spPr>
      </p:pic>
      <p:sp>
        <p:nvSpPr>
          <p:cNvPr id="125" name="Google Shape;125;p20"/>
          <p:cNvSpPr txBox="1">
            <a:spLocks noGrp="1"/>
          </p:cNvSpPr>
          <p:nvPr>
            <p:ph type="body" idx="4294967295"/>
          </p:nvPr>
        </p:nvSpPr>
        <p:spPr>
          <a:xfrm>
            <a:off x="4825250" y="3771900"/>
            <a:ext cx="3999900" cy="5304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100" b="1">
                <a:solidFill>
                  <a:schemeClr val="accent3"/>
                </a:solidFill>
              </a:rPr>
              <a:t>Official Emblem</a:t>
            </a:r>
            <a:endParaRPr sz="2100" b="1">
              <a:solidFill>
                <a:schemeClr val="accent3"/>
              </a:solidFill>
            </a:endParaRPr>
          </a:p>
        </p:txBody>
      </p:sp>
      <p:sp>
        <p:nvSpPr>
          <p:cNvPr id="126" name="Google Shape;126;p20"/>
          <p:cNvSpPr txBox="1">
            <a:spLocks noGrp="1"/>
          </p:cNvSpPr>
          <p:nvPr>
            <p:ph type="body" idx="4294967295"/>
          </p:nvPr>
        </p:nvSpPr>
        <p:spPr>
          <a:xfrm>
            <a:off x="4825250" y="4162300"/>
            <a:ext cx="3999900" cy="84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t>The official emblem section has a </a:t>
            </a:r>
            <a:r>
              <a:rPr lang="en" sz="1200" b="1"/>
              <a:t>Video </a:t>
            </a:r>
            <a:r>
              <a:rPr lang="en" sz="1200"/>
              <a:t>with custom controls for the HTML file video elements and is controlled with the javascript.</a:t>
            </a:r>
            <a:endParaRPr sz="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 name="Google Shape;132;p21"/>
          <p:cNvSpPr txBox="1">
            <a:spLocks noGrp="1"/>
          </p:cNvSpPr>
          <p:nvPr>
            <p:ph type="body" idx="2"/>
          </p:nvPr>
        </p:nvSpPr>
        <p:spPr>
          <a:xfrm>
            <a:off x="4939500" y="724200"/>
            <a:ext cx="39291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Web Page Developer </a:t>
            </a:r>
            <a:endParaRPr b="1"/>
          </a:p>
          <a:p>
            <a:pPr marL="0" lvl="0" indent="0" algn="l" rtl="0">
              <a:spcBef>
                <a:spcPts val="0"/>
              </a:spcBef>
              <a:spcAft>
                <a:spcPts val="0"/>
              </a:spcAft>
              <a:buNone/>
            </a:pPr>
            <a:r>
              <a:rPr lang="en" sz="1500"/>
              <a:t>Charan Parasuraman</a:t>
            </a:r>
            <a:endParaRPr sz="1500"/>
          </a:p>
          <a:p>
            <a:pPr marL="0" lvl="0" indent="0" algn="l" rtl="0">
              <a:spcBef>
                <a:spcPts val="1600"/>
              </a:spcBef>
              <a:spcAft>
                <a:spcPts val="0"/>
              </a:spcAft>
              <a:buNone/>
            </a:pPr>
            <a:r>
              <a:rPr lang="en" b="1"/>
              <a:t>Project</a:t>
            </a:r>
            <a:endParaRPr b="1"/>
          </a:p>
          <a:p>
            <a:pPr marL="0" lvl="0" indent="0" algn="l" rtl="0">
              <a:spcBef>
                <a:spcPts val="0"/>
              </a:spcBef>
              <a:spcAft>
                <a:spcPts val="0"/>
              </a:spcAft>
              <a:buNone/>
            </a:pPr>
            <a:r>
              <a:rPr lang="en" sz="1600"/>
              <a:t>Then the info section with a profile picture and project button which will lead to the Github page of the developer.</a:t>
            </a:r>
            <a:endParaRPr sz="1000"/>
          </a:p>
          <a:p>
            <a:pPr marL="0" lvl="0" indent="0" algn="l" rtl="0">
              <a:spcBef>
                <a:spcPts val="1600"/>
              </a:spcBef>
              <a:spcAft>
                <a:spcPts val="0"/>
              </a:spcAft>
              <a:buNone/>
            </a:pPr>
            <a:r>
              <a:rPr lang="en" b="1"/>
              <a:t>Designer</a:t>
            </a:r>
            <a:endParaRPr b="1"/>
          </a:p>
          <a:p>
            <a:pPr marL="0" lvl="0" indent="0" algn="l" rtl="0">
              <a:spcBef>
                <a:spcPts val="0"/>
              </a:spcBef>
              <a:spcAft>
                <a:spcPts val="0"/>
              </a:spcAft>
              <a:buNone/>
            </a:pPr>
            <a:r>
              <a:rPr lang="en" sz="1500"/>
              <a:t>Student, UIC</a:t>
            </a:r>
            <a:endParaRPr sz="1500"/>
          </a:p>
          <a:p>
            <a:pPr marL="0" lvl="0" indent="0" algn="l" rtl="0">
              <a:spcBef>
                <a:spcPts val="0"/>
              </a:spcBef>
              <a:spcAft>
                <a:spcPts val="1600"/>
              </a:spcAft>
              <a:buNone/>
            </a:pPr>
            <a:r>
              <a:rPr lang="en" sz="1500"/>
              <a:t>April 10 2022</a:t>
            </a:r>
            <a:endParaRPr sz="1500"/>
          </a:p>
        </p:txBody>
      </p:sp>
      <p:pic>
        <p:nvPicPr>
          <p:cNvPr id="133" name="Google Shape;133;p21"/>
          <p:cNvPicPr preferRelativeResize="0"/>
          <p:nvPr/>
        </p:nvPicPr>
        <p:blipFill>
          <a:blip r:embed="rId3">
            <a:alphaModFix/>
          </a:blip>
          <a:stretch>
            <a:fillRect/>
          </a:stretch>
        </p:blipFill>
        <p:spPr>
          <a:xfrm>
            <a:off x="0" y="0"/>
            <a:ext cx="4737425" cy="5143500"/>
          </a:xfrm>
          <a:prstGeom prst="rect">
            <a:avLst/>
          </a:prstGeom>
          <a:noFill/>
          <a:ln>
            <a:noFill/>
          </a:ln>
        </p:spPr>
      </p:pic>
      <p:cxnSp>
        <p:nvCxnSpPr>
          <p:cNvPr id="134" name="Google Shape;134;p21"/>
          <p:cNvCxnSpPr>
            <a:endCxn id="132" idx="1"/>
          </p:cNvCxnSpPr>
          <p:nvPr/>
        </p:nvCxnSpPr>
        <p:spPr>
          <a:xfrm rot="10800000" flipH="1">
            <a:off x="3624600" y="2571750"/>
            <a:ext cx="1314900" cy="17451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2031</Words>
  <Application>Microsoft Office PowerPoint</Application>
  <PresentationFormat>On-screen Show (16:9)</PresentationFormat>
  <Paragraphs>237</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Oswald</vt:lpstr>
      <vt:lpstr>Courier New</vt:lpstr>
      <vt:lpstr>Source Code Pro</vt:lpstr>
      <vt:lpstr>Arial</vt:lpstr>
      <vt:lpstr>Barlow Light</vt:lpstr>
      <vt:lpstr>Barlow</vt:lpstr>
      <vt:lpstr>Modern Writer</vt:lpstr>
      <vt:lpstr>Charan Parasuraman FIFA WebPage</vt:lpstr>
      <vt:lpstr>About the assignment</vt:lpstr>
      <vt:lpstr>About the assignment </vt:lpstr>
      <vt:lpstr>About the assignment  </vt:lpstr>
      <vt:lpstr>Skills &amp; expertise</vt:lpstr>
      <vt:lpstr>assignment samples</vt:lpstr>
      <vt:lpstr>IDS 517 HW6 </vt:lpstr>
      <vt:lpstr>PowerPoint Presentation</vt:lpstr>
      <vt:lpstr>PowerPoint Presentation</vt:lpstr>
      <vt:lpstr>PowerPoint Presentation</vt:lpstr>
      <vt:lpstr>HTML CODE</vt:lpstr>
      <vt:lpstr>HTML CODE </vt:lpstr>
      <vt:lpstr>HTML CODE</vt:lpstr>
      <vt:lpstr>HTML CODE</vt:lpstr>
      <vt:lpstr>HTML CODE</vt:lpstr>
      <vt:lpstr>HTML CODE</vt:lpstr>
      <vt:lpstr>HTML CODE</vt:lpstr>
      <vt:lpstr>CSS Code</vt:lpstr>
      <vt:lpstr>CSS Code</vt:lpstr>
      <vt:lpstr>Js Code</vt:lpstr>
      <vt:lpstr>Js Code</vt:lpstr>
      <vt:lpstr>Js Code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Charan Parasuraman FIFA WebPage</dc:title>
  <cp:lastModifiedBy>Charan Parasuraman</cp:lastModifiedBy>
  <cp:revision>1</cp:revision>
  <dcterms:modified xsi:type="dcterms:W3CDTF">2022-05-04T00:08:16Z</dcterms:modified>
</cp:coreProperties>
</file>